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entury Gothic Paneuropean" panose="020B0604020202020204" charset="0"/>
      <p:regular r:id="rId27"/>
    </p:embeddedFont>
    <p:embeddedFont>
      <p:font typeface="Century Gothic Paneuropean Bold" panose="020B0604020202020204" charset="0"/>
      <p:regular r:id="rId28"/>
    </p:embeddedFont>
    <p:embeddedFont>
      <p:font typeface="Intro" panose="02000000000000000000" charset="0"/>
      <p:regular r:id="rId29"/>
    </p:embeddedFont>
    <p:embeddedFont>
      <p:font typeface="Times New Roman Bold" panose="02020803070505020304" pitchFamily="18" charset="0"/>
      <p:regular r:id="rId30"/>
      <p:bold r:id="rId31"/>
    </p:embeddedFont>
    <p:embeddedFont>
      <p:font typeface="Times New Roman MT" panose="020B0604020202020204" charset="0"/>
      <p:regular r:id="rId32"/>
    </p:embeddedFont>
    <p:embeddedFont>
      <p:font typeface="Times New Roman MT Bold" panose="020B0604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64"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1836230" y="5143500"/>
            <a:ext cx="5729859" cy="8229600"/>
          </a:xfrm>
          <a:custGeom>
            <a:avLst/>
            <a:gdLst/>
            <a:ahLst/>
            <a:cxnLst/>
            <a:rect l="l" t="t" r="r" b="b"/>
            <a:pathLst>
              <a:path w="5729859" h="8229600">
                <a:moveTo>
                  <a:pt x="0" y="0"/>
                </a:moveTo>
                <a:lnTo>
                  <a:pt x="5729859" y="0"/>
                </a:lnTo>
                <a:lnTo>
                  <a:pt x="5729859"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483650" y="6791325"/>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TextBox 10"/>
          <p:cNvSpPr txBox="1"/>
          <p:nvPr/>
        </p:nvSpPr>
        <p:spPr>
          <a:xfrm>
            <a:off x="4638335" y="1216136"/>
            <a:ext cx="7390188"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PROJECT TITLE</a:t>
            </a:r>
          </a:p>
        </p:txBody>
      </p:sp>
      <p:sp>
        <p:nvSpPr>
          <p:cNvPr id="11" name="TextBox 11"/>
          <p:cNvSpPr txBox="1"/>
          <p:nvPr/>
        </p:nvSpPr>
        <p:spPr>
          <a:xfrm>
            <a:off x="1028700" y="2586005"/>
            <a:ext cx="16405672" cy="3727944"/>
          </a:xfrm>
          <a:prstGeom prst="rect">
            <a:avLst/>
          </a:prstGeom>
        </p:spPr>
        <p:txBody>
          <a:bodyPr lIns="0" tIns="0" rIns="0" bIns="0" rtlCol="0" anchor="t">
            <a:spAutoFit/>
          </a:bodyPr>
          <a:lstStyle/>
          <a:p>
            <a:pPr algn="ctr">
              <a:lnSpc>
                <a:spcPts val="5866"/>
              </a:lnSpc>
            </a:pPr>
            <a:endParaRPr lang="en-US" sz="4190" u="sng" dirty="0">
              <a:solidFill>
                <a:srgbClr val="005C46"/>
              </a:solidFill>
              <a:latin typeface="Intro"/>
              <a:ea typeface="Intro"/>
              <a:cs typeface="Intro"/>
              <a:sym typeface="Intro"/>
            </a:endParaRPr>
          </a:p>
          <a:p>
            <a:pPr algn="ctr">
              <a:lnSpc>
                <a:spcPts val="5866"/>
              </a:lnSpc>
            </a:pPr>
            <a:endParaRPr lang="en-US" sz="4190" u="sng" dirty="0">
              <a:solidFill>
                <a:srgbClr val="005C46"/>
              </a:solidFill>
              <a:latin typeface="Intro"/>
              <a:ea typeface="Intro"/>
              <a:cs typeface="Intro"/>
              <a:sym typeface="Intro"/>
            </a:endParaRPr>
          </a:p>
          <a:p>
            <a:pPr algn="ctr">
              <a:lnSpc>
                <a:spcPts val="5866"/>
              </a:lnSpc>
            </a:pPr>
            <a:endParaRPr lang="en-US" sz="4190" u="sng" dirty="0">
              <a:solidFill>
                <a:srgbClr val="005C46"/>
              </a:solidFill>
              <a:latin typeface="Intro"/>
              <a:ea typeface="Intro"/>
              <a:cs typeface="Intro"/>
              <a:sym typeface="Intro"/>
            </a:endParaRPr>
          </a:p>
          <a:p>
            <a:pPr algn="ctr">
              <a:lnSpc>
                <a:spcPts val="5866"/>
              </a:lnSpc>
            </a:pPr>
            <a:r>
              <a:rPr lang="en-US" sz="4190" u="sng" dirty="0">
                <a:solidFill>
                  <a:srgbClr val="005C46"/>
                </a:solidFill>
                <a:latin typeface="Intro"/>
                <a:ea typeface="Intro"/>
                <a:cs typeface="Intro"/>
                <a:sym typeface="Intro"/>
              </a:rPr>
              <a:t>MULTI LABEL AND MULTI DISEASE DETECTION ON SINGLE LEAF</a:t>
            </a:r>
          </a:p>
        </p:txBody>
      </p:sp>
      <p:sp>
        <p:nvSpPr>
          <p:cNvPr id="13" name="TextBox 13"/>
          <p:cNvSpPr txBox="1"/>
          <p:nvPr/>
        </p:nvSpPr>
        <p:spPr>
          <a:xfrm>
            <a:off x="5145185" y="6094405"/>
            <a:ext cx="11601798" cy="623248"/>
          </a:xfrm>
          <a:prstGeom prst="rect">
            <a:avLst/>
          </a:prstGeom>
        </p:spPr>
        <p:txBody>
          <a:bodyPr lIns="0" tIns="0" rIns="0" bIns="0" rtlCol="0" anchor="t">
            <a:spAutoFit/>
          </a:bodyPr>
          <a:lstStyle/>
          <a:p>
            <a:pPr algn="ctr">
              <a:lnSpc>
                <a:spcPts val="5122"/>
              </a:lnSpc>
            </a:pPr>
            <a:r>
              <a:rPr lang="en-US" sz="3658" dirty="0">
                <a:solidFill>
                  <a:srgbClr val="005C46"/>
                </a:solidFill>
                <a:latin typeface="Times New Roman MT"/>
                <a:ea typeface="Times New Roman MT"/>
                <a:cs typeface="Times New Roman MT"/>
                <a:sym typeface="Times New Roman MT"/>
              </a:rPr>
              <a:t>             </a:t>
            </a:r>
          </a:p>
        </p:txBody>
      </p:sp>
      <p:sp>
        <p:nvSpPr>
          <p:cNvPr id="14" name="TextBox 14"/>
          <p:cNvSpPr txBox="1"/>
          <p:nvPr/>
        </p:nvSpPr>
        <p:spPr>
          <a:xfrm>
            <a:off x="3434748" y="6819338"/>
            <a:ext cx="12569306" cy="659476"/>
          </a:xfrm>
          <a:prstGeom prst="rect">
            <a:avLst/>
          </a:prstGeom>
        </p:spPr>
        <p:txBody>
          <a:bodyPr lIns="0" tIns="0" rIns="0" bIns="0" rtlCol="0" anchor="t">
            <a:spAutoFit/>
          </a:bodyPr>
          <a:lstStyle/>
          <a:p>
            <a:pPr algn="ctr">
              <a:lnSpc>
                <a:spcPts val="5404"/>
              </a:lnSpc>
            </a:pPr>
            <a:r>
              <a:rPr lang="en-US" sz="3860" dirty="0">
                <a:solidFill>
                  <a:srgbClr val="005C46"/>
                </a:solidFill>
                <a:latin typeface="Times New Roman MT"/>
                <a:ea typeface="Times New Roman MT"/>
                <a:cs typeface="Times New Roman MT"/>
                <a:sym typeface="Times New Roman MT"/>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3721478" y="2348766"/>
            <a:ext cx="9695551" cy="6802524"/>
          </a:xfrm>
          <a:custGeom>
            <a:avLst/>
            <a:gdLst/>
            <a:ahLst/>
            <a:cxnLst/>
            <a:rect l="l" t="t" r="r" b="b"/>
            <a:pathLst>
              <a:path w="9695551" h="6802524">
                <a:moveTo>
                  <a:pt x="0" y="0"/>
                </a:moveTo>
                <a:lnTo>
                  <a:pt x="9695551" y="0"/>
                </a:lnTo>
                <a:lnTo>
                  <a:pt x="9695551" y="6802524"/>
                </a:lnTo>
                <a:lnTo>
                  <a:pt x="0" y="6802524"/>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3493371" y="2162793"/>
            <a:ext cx="11301259" cy="5961414"/>
          </a:xfrm>
          <a:custGeom>
            <a:avLst/>
            <a:gdLst/>
            <a:ahLst/>
            <a:cxnLst/>
            <a:rect l="l" t="t" r="r" b="b"/>
            <a:pathLst>
              <a:path w="11301259" h="5961414">
                <a:moveTo>
                  <a:pt x="0" y="0"/>
                </a:moveTo>
                <a:lnTo>
                  <a:pt x="11301258" y="0"/>
                </a:lnTo>
                <a:lnTo>
                  <a:pt x="11301258" y="5961414"/>
                </a:lnTo>
                <a:lnTo>
                  <a:pt x="0" y="5961414"/>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0000"/>
                </a:solidFill>
                <a:latin typeface="Times New Roman MT Bold"/>
                <a:ea typeface="Times New Roman MT Bold"/>
                <a:cs typeface="Times New Roman MT Bold"/>
                <a:sym typeface="Times New Roman MT Bold"/>
              </a:rPr>
              <a:t>Corn gray leaf spot</a:t>
            </a:r>
          </a:p>
          <a:p>
            <a:pPr algn="l">
              <a:lnSpc>
                <a:spcPts val="7228"/>
              </a:lnSpc>
              <a:spcBef>
                <a:spcPct val="0"/>
              </a:spcBef>
            </a:pPr>
            <a:endParaRPr lang="en-US" sz="5162" b="1">
              <a:solidFill>
                <a:srgbClr val="000000"/>
              </a:solidFill>
              <a:latin typeface="Times New Roman MT Bold"/>
              <a:ea typeface="Times New Roman MT Bold"/>
              <a:cs typeface="Times New Roman MT Bold"/>
              <a:sym typeface="Times New Roman MT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4324144" y="2379444"/>
            <a:ext cx="8197769" cy="7203789"/>
          </a:xfrm>
          <a:custGeom>
            <a:avLst/>
            <a:gdLst/>
            <a:ahLst/>
            <a:cxnLst/>
            <a:rect l="l" t="t" r="r" b="b"/>
            <a:pathLst>
              <a:path w="8197769" h="7203789">
                <a:moveTo>
                  <a:pt x="0" y="0"/>
                </a:moveTo>
                <a:lnTo>
                  <a:pt x="8197769" y="0"/>
                </a:lnTo>
                <a:lnTo>
                  <a:pt x="8197769" y="7203790"/>
                </a:lnTo>
                <a:lnTo>
                  <a:pt x="0" y="7203790"/>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1649098" y="2327354"/>
            <a:ext cx="14544426" cy="5069103"/>
          </a:xfrm>
          <a:custGeom>
            <a:avLst/>
            <a:gdLst/>
            <a:ahLst/>
            <a:cxnLst/>
            <a:rect l="l" t="t" r="r" b="b"/>
            <a:pathLst>
              <a:path w="14544426" h="5069103">
                <a:moveTo>
                  <a:pt x="0" y="0"/>
                </a:moveTo>
                <a:lnTo>
                  <a:pt x="14544427" y="0"/>
                </a:lnTo>
                <a:lnTo>
                  <a:pt x="14544427" y="5069103"/>
                </a:lnTo>
                <a:lnTo>
                  <a:pt x="0" y="5069103"/>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
        <p:nvSpPr>
          <p:cNvPr id="12" name="TextBox 12"/>
          <p:cNvSpPr txBox="1"/>
          <p:nvPr/>
        </p:nvSpPr>
        <p:spPr>
          <a:xfrm>
            <a:off x="1649098" y="7234532"/>
            <a:ext cx="14544426" cy="3817159"/>
          </a:xfrm>
          <a:prstGeom prst="rect">
            <a:avLst/>
          </a:prstGeom>
        </p:spPr>
        <p:txBody>
          <a:bodyPr lIns="0" tIns="0" rIns="0" bIns="0" rtlCol="0" anchor="t">
            <a:spAutoFit/>
          </a:bodyPr>
          <a:lstStyle/>
          <a:p>
            <a:pPr marL="872921" lvl="1" indent="-436461" algn="l">
              <a:lnSpc>
                <a:spcPts val="5660"/>
              </a:lnSpc>
              <a:buFont typeface="Arial"/>
              <a:buChar char="•"/>
            </a:pPr>
            <a:r>
              <a:rPr lang="en-US" sz="4043">
                <a:solidFill>
                  <a:srgbClr val="005C46"/>
                </a:solidFill>
                <a:latin typeface="Times New Roman MT"/>
                <a:ea typeface="Times New Roman MT"/>
                <a:cs typeface="Times New Roman MT"/>
                <a:sym typeface="Times New Roman MT"/>
              </a:rPr>
              <a:t>Outperforms state-of-the-art; maintains accuracy for rare diseases.</a:t>
            </a:r>
          </a:p>
          <a:p>
            <a:pPr marL="872921" lvl="1" indent="-436461" algn="l">
              <a:lnSpc>
                <a:spcPts val="5660"/>
              </a:lnSpc>
              <a:buFont typeface="Arial"/>
              <a:buChar char="•"/>
            </a:pPr>
            <a:r>
              <a:rPr lang="en-US" sz="4043">
                <a:solidFill>
                  <a:srgbClr val="005C46"/>
                </a:solidFill>
                <a:latin typeface="Times New Roman MT"/>
                <a:ea typeface="Times New Roman MT"/>
                <a:cs typeface="Times New Roman MT"/>
                <a:sym typeface="Times New Roman MT"/>
              </a:rPr>
              <a:t>All metrics exceeded or met; robust across disease variety and image conditions.</a:t>
            </a:r>
          </a:p>
          <a:p>
            <a:pPr algn="ctr">
              <a:lnSpc>
                <a:spcPts val="7200"/>
              </a:lnSpc>
              <a:spcBef>
                <a:spcPct val="0"/>
              </a:spcBef>
            </a:pPr>
            <a:endParaRPr lang="en-US" sz="4043">
              <a:solidFill>
                <a:srgbClr val="005C46"/>
              </a:solidFill>
              <a:latin typeface="Times New Roman MT"/>
              <a:ea typeface="Times New Roman MT"/>
              <a:cs typeface="Times New Roman MT"/>
              <a:sym typeface="Times New Roman M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1028700" y="1941871"/>
            <a:ext cx="17252220" cy="8133715"/>
          </a:xfrm>
          <a:prstGeom prst="rect">
            <a:avLst/>
          </a:prstGeom>
        </p:spPr>
        <p:txBody>
          <a:bodyPr lIns="0" tIns="0" rIns="0" bIns="0" rtlCol="0" anchor="t">
            <a:spAutoFit/>
          </a:bodyPr>
          <a:lstStyle/>
          <a:p>
            <a:pPr marL="895984" lvl="1" indent="-447992" algn="l">
              <a:lnSpc>
                <a:spcPts val="5809"/>
              </a:lnSpc>
              <a:buFont typeface="Arial"/>
              <a:buChar char="•"/>
            </a:pPr>
            <a:r>
              <a:rPr lang="en-US" sz="4149">
                <a:solidFill>
                  <a:srgbClr val="005C46"/>
                </a:solidFill>
                <a:latin typeface="Times New Roman MT"/>
                <a:ea typeface="Times New Roman MT"/>
                <a:cs typeface="Times New Roman MT"/>
                <a:sym typeface="Times New Roman MT"/>
              </a:rPr>
              <a:t>First-ever fusion of YOLOv5 and EfficientNet for spatial + semantic agricultural disease detection.</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Custom agricultural-specific dual-channel attention and learnable co-occurrence approaches.</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Combined loss (Focal + Asymmetric) proven to address multi-label, class-imbalanced field data.</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Modular evaluation with new metrics for multi-label, spatial, and computational comparison.</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Patent/publication potential, new real-world benchmark for multi-label detection.</a:t>
            </a:r>
          </a:p>
          <a:p>
            <a:pPr algn="l">
              <a:lnSpc>
                <a:spcPts val="5809"/>
              </a:lnSpc>
              <a:spcBef>
                <a:spcPct val="0"/>
              </a:spcBef>
            </a:pPr>
            <a:endParaRPr lang="en-US" sz="4149">
              <a:solidFill>
                <a:srgbClr val="005C46"/>
              </a:solidFill>
              <a:latin typeface="Times New Roman MT"/>
              <a:ea typeface="Times New Roman MT"/>
              <a:cs typeface="Times New Roman MT"/>
              <a:sym typeface="Times New Roman MT"/>
            </a:endParaRPr>
          </a:p>
        </p:txBody>
      </p:sp>
      <p:sp>
        <p:nvSpPr>
          <p:cNvPr id="7" name="TextBox 7"/>
          <p:cNvSpPr txBox="1"/>
          <p:nvPr/>
        </p:nvSpPr>
        <p:spPr>
          <a:xfrm>
            <a:off x="6904851" y="895350"/>
            <a:ext cx="3170138" cy="18315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NOVELTY</a:t>
            </a:r>
          </a:p>
          <a:p>
            <a:pPr algn="ctr">
              <a:lnSpc>
                <a:spcPts val="7200"/>
              </a:lnSpc>
              <a:spcBef>
                <a:spcPct val="0"/>
              </a:spcBef>
            </a:pPr>
            <a:endParaRPr lang="en-US" sz="5143" b="1">
              <a:solidFill>
                <a:srgbClr val="005C46"/>
              </a:solidFill>
              <a:latin typeface="Times New Roman Bold"/>
              <a:ea typeface="Times New Roman Bold"/>
              <a:cs typeface="Times New Roman Bold"/>
              <a:sym typeface="Times New Roman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1028700" y="2452124"/>
            <a:ext cx="17259300" cy="6510084"/>
          </a:xfrm>
          <a:prstGeom prst="rect">
            <a:avLst/>
          </a:prstGeom>
        </p:spPr>
        <p:txBody>
          <a:bodyPr lIns="0" tIns="0" rIns="0" bIns="0" rtlCol="0" anchor="t">
            <a:spAutoFit/>
          </a:bodyPr>
          <a:lstStyle/>
          <a:p>
            <a:pPr marL="895444" lvl="1" indent="-447722" algn="l">
              <a:lnSpc>
                <a:spcPts val="5806"/>
              </a:lnSpc>
              <a:buFont typeface="Arial"/>
              <a:buChar char="•"/>
            </a:pPr>
            <a:r>
              <a:rPr lang="en-US" sz="4147">
                <a:solidFill>
                  <a:srgbClr val="005C46"/>
                </a:solidFill>
                <a:latin typeface="Century Gothic Paneuropean"/>
                <a:ea typeface="Century Gothic Paneuropean"/>
                <a:cs typeface="Century Gothic Paneuropean"/>
                <a:sym typeface="Century Gothic Paneuropean"/>
              </a:rPr>
              <a:t>Focal Loss focuses on hard and rare disease samples by reducing the weight of easily classified examples. This ensures the model learns more from minority or misclassified cases, improving detection of rare diseases.</a:t>
            </a:r>
          </a:p>
          <a:p>
            <a:pPr algn="l">
              <a:lnSpc>
                <a:spcPts val="5806"/>
              </a:lnSpc>
            </a:pPr>
            <a:endParaRPr lang="en-US" sz="4147">
              <a:solidFill>
                <a:srgbClr val="005C46"/>
              </a:solidFill>
              <a:latin typeface="Century Gothic Paneuropean"/>
              <a:ea typeface="Century Gothic Paneuropean"/>
              <a:cs typeface="Century Gothic Paneuropean"/>
              <a:sym typeface="Century Gothic Paneuropean"/>
            </a:endParaRPr>
          </a:p>
          <a:p>
            <a:pPr marL="895444" lvl="1" indent="-447722" algn="l">
              <a:lnSpc>
                <a:spcPts val="5806"/>
              </a:lnSpc>
              <a:buFont typeface="Arial"/>
              <a:buChar char="•"/>
            </a:pPr>
            <a:r>
              <a:rPr lang="en-US" sz="4147">
                <a:solidFill>
                  <a:srgbClr val="005C46"/>
                </a:solidFill>
                <a:latin typeface="Century Gothic Paneuropean"/>
                <a:ea typeface="Century Gothic Paneuropean"/>
                <a:cs typeface="Century Gothic Paneuropean"/>
                <a:sym typeface="Century Gothic Paneuropean"/>
              </a:rPr>
              <a:t>Asymmetric Loss balances positive and negative labels in multi-label settings by reducing the impact of easy negatives, preventing the model from predicting “no disease” too often.</a:t>
            </a:r>
          </a:p>
          <a:p>
            <a:pPr algn="l">
              <a:lnSpc>
                <a:spcPts val="5246"/>
              </a:lnSpc>
              <a:spcBef>
                <a:spcPct val="0"/>
              </a:spcBef>
            </a:pPr>
            <a:endParaRPr lang="en-US" sz="4147">
              <a:solidFill>
                <a:srgbClr val="005C46"/>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7027860" y="895350"/>
            <a:ext cx="3170138" cy="18315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NOVELTY</a:t>
            </a:r>
          </a:p>
          <a:p>
            <a:pPr algn="ctr">
              <a:lnSpc>
                <a:spcPts val="7200"/>
              </a:lnSpc>
              <a:spcBef>
                <a:spcPct val="0"/>
              </a:spcBef>
            </a:pPr>
            <a:endParaRPr lang="en-US" sz="5143" b="1">
              <a:solidFill>
                <a:srgbClr val="005C46"/>
              </a:solidFill>
              <a:latin typeface="Times New Roman Bold"/>
              <a:ea typeface="Times New Roman Bold"/>
              <a:cs typeface="Times New Roman Bold"/>
              <a:sym typeface="Times New Roman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Freeform 6"/>
          <p:cNvSpPr/>
          <p:nvPr/>
        </p:nvSpPr>
        <p:spPr>
          <a:xfrm>
            <a:off x="2985531" y="1944228"/>
            <a:ext cx="12419179" cy="6466706"/>
          </a:xfrm>
          <a:custGeom>
            <a:avLst/>
            <a:gdLst/>
            <a:ahLst/>
            <a:cxnLst/>
            <a:rect l="l" t="t" r="r" b="b"/>
            <a:pathLst>
              <a:path w="12419179" h="6466706">
                <a:moveTo>
                  <a:pt x="0" y="0"/>
                </a:moveTo>
                <a:lnTo>
                  <a:pt x="12419180" y="0"/>
                </a:lnTo>
                <a:lnTo>
                  <a:pt x="12419180" y="6466706"/>
                </a:lnTo>
                <a:lnTo>
                  <a:pt x="0" y="6466706"/>
                </a:lnTo>
                <a:lnTo>
                  <a:pt x="0" y="0"/>
                </a:lnTo>
                <a:close/>
              </a:path>
            </a:pathLst>
          </a:custGeom>
          <a:blipFill>
            <a:blip r:embed="rId4"/>
            <a:stretch>
              <a:fillRect l="-323" t="-413" r="-323"/>
            </a:stretch>
          </a:blipFill>
        </p:spPr>
      </p:sp>
      <p:sp>
        <p:nvSpPr>
          <p:cNvPr id="7" name="TextBox 7"/>
          <p:cNvSpPr txBox="1"/>
          <p:nvPr/>
        </p:nvSpPr>
        <p:spPr>
          <a:xfrm>
            <a:off x="7027860" y="509392"/>
            <a:ext cx="3170138" cy="18315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NOVELTY</a:t>
            </a:r>
          </a:p>
          <a:p>
            <a:pPr algn="ctr">
              <a:lnSpc>
                <a:spcPts val="7200"/>
              </a:lnSpc>
              <a:spcBef>
                <a:spcPct val="0"/>
              </a:spcBef>
            </a:pPr>
            <a:endParaRPr lang="en-US" sz="5143" b="1">
              <a:solidFill>
                <a:srgbClr val="005C46"/>
              </a:solidFill>
              <a:latin typeface="Times New Roman Bold"/>
              <a:ea typeface="Times New Roman Bold"/>
              <a:cs typeface="Times New Roman Bold"/>
              <a:sym typeface="Times New Roman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2861412" y="2835840"/>
            <a:ext cx="7808844" cy="2914188"/>
          </a:xfrm>
          <a:prstGeom prst="rect">
            <a:avLst/>
          </a:prstGeom>
        </p:spPr>
        <p:txBody>
          <a:bodyPr lIns="0" tIns="0" rIns="0" bIns="0" rtlCol="0" anchor="t">
            <a:spAutoFit/>
          </a:bodyPr>
          <a:lstStyle/>
          <a:p>
            <a:pPr marL="894511" lvl="1" indent="-447255" algn="l">
              <a:lnSpc>
                <a:spcPts val="5800"/>
              </a:lnSpc>
              <a:buFont typeface="Arial"/>
              <a:buChar char="•"/>
            </a:pPr>
            <a:r>
              <a:rPr lang="en-US" sz="4143">
                <a:solidFill>
                  <a:srgbClr val="005C46"/>
                </a:solidFill>
                <a:latin typeface="Century Gothic Paneuropean"/>
                <a:ea typeface="Century Gothic Paneuropean"/>
                <a:cs typeface="Century Gothic Paneuropean"/>
                <a:sym typeface="Century Gothic Paneuropean"/>
              </a:rPr>
              <a:t>Precision -90.5</a:t>
            </a:r>
          </a:p>
          <a:p>
            <a:pPr marL="894511" lvl="1" indent="-447255" algn="l">
              <a:lnSpc>
                <a:spcPts val="5800"/>
              </a:lnSpc>
              <a:buFont typeface="Arial"/>
              <a:buChar char="•"/>
            </a:pPr>
            <a:r>
              <a:rPr lang="en-US" sz="4143">
                <a:solidFill>
                  <a:srgbClr val="005C46"/>
                </a:solidFill>
                <a:latin typeface="Century Gothic Paneuropean"/>
                <a:ea typeface="Century Gothic Paneuropean"/>
                <a:cs typeface="Century Gothic Paneuropean"/>
                <a:sym typeface="Century Gothic Paneuropean"/>
              </a:rPr>
              <a:t>mAP-88.7</a:t>
            </a:r>
          </a:p>
          <a:p>
            <a:pPr marL="894511" lvl="1" indent="-447255" algn="l">
              <a:lnSpc>
                <a:spcPts val="5800"/>
              </a:lnSpc>
              <a:buFont typeface="Arial"/>
              <a:buChar char="•"/>
            </a:pPr>
            <a:r>
              <a:rPr lang="en-US" sz="4143">
                <a:solidFill>
                  <a:srgbClr val="005C46"/>
                </a:solidFill>
                <a:latin typeface="Century Gothic Paneuropean"/>
                <a:ea typeface="Century Gothic Paneuropean"/>
                <a:cs typeface="Century Gothic Paneuropean"/>
                <a:sym typeface="Century Gothic Paneuropean"/>
              </a:rPr>
              <a:t>Recall -88</a:t>
            </a:r>
          </a:p>
          <a:p>
            <a:pPr marL="894511" lvl="1" indent="-447255" algn="l">
              <a:lnSpc>
                <a:spcPts val="5800"/>
              </a:lnSpc>
              <a:buFont typeface="Arial"/>
              <a:buChar char="•"/>
            </a:pPr>
            <a:r>
              <a:rPr lang="en-US" sz="4143">
                <a:solidFill>
                  <a:srgbClr val="005C46"/>
                </a:solidFill>
                <a:latin typeface="Century Gothic Paneuropean"/>
                <a:ea typeface="Century Gothic Paneuropean"/>
                <a:cs typeface="Century Gothic Paneuropean"/>
                <a:sym typeface="Century Gothic Paneuropean"/>
              </a:rPr>
              <a:t>F1 -89.2</a:t>
            </a:r>
          </a:p>
        </p:txBody>
      </p:sp>
      <p:sp>
        <p:nvSpPr>
          <p:cNvPr id="7" name="TextBox 7"/>
          <p:cNvSpPr txBox="1"/>
          <p:nvPr/>
        </p:nvSpPr>
        <p:spPr>
          <a:xfrm>
            <a:off x="7315391" y="778572"/>
            <a:ext cx="2288679" cy="888539"/>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Century Gothic Paneuropean Bold"/>
                <a:ea typeface="Century Gothic Paneuropean Bold"/>
                <a:cs typeface="Century Gothic Paneuropean Bold"/>
                <a:sym typeface="Century Gothic Paneuropean Bold"/>
              </a:rPr>
              <a:t>Metrics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TextBox 2"/>
          <p:cNvSpPr txBox="1"/>
          <p:nvPr/>
        </p:nvSpPr>
        <p:spPr>
          <a:xfrm>
            <a:off x="6923482" y="107024"/>
            <a:ext cx="3378895" cy="2821940"/>
          </a:xfrm>
          <a:prstGeom prst="rect">
            <a:avLst/>
          </a:prstGeom>
        </p:spPr>
        <p:txBody>
          <a:bodyPr lIns="0" tIns="0" rIns="0" bIns="0" rtlCol="0" anchor="t">
            <a:spAutoFit/>
          </a:bodyPr>
          <a:lstStyle/>
          <a:p>
            <a:pPr algn="l">
              <a:lnSpc>
                <a:spcPts val="7210"/>
              </a:lnSpc>
            </a:pPr>
            <a:r>
              <a:rPr lang="en-US" sz="5150" b="1">
                <a:solidFill>
                  <a:srgbClr val="005C46"/>
                </a:solidFill>
                <a:latin typeface="Times New Roman MT Bold"/>
                <a:ea typeface="Times New Roman MT Bold"/>
                <a:cs typeface="Times New Roman MT Bold"/>
                <a:sym typeface="Times New Roman MT Bold"/>
              </a:rPr>
              <a:t>Applications</a:t>
            </a:r>
          </a:p>
          <a:p>
            <a:pPr algn="l">
              <a:lnSpc>
                <a:spcPts val="7210"/>
              </a:lnSpc>
            </a:pPr>
            <a:endParaRPr lang="en-US" sz="5150" b="1">
              <a:solidFill>
                <a:srgbClr val="005C46"/>
              </a:solidFill>
              <a:latin typeface="Times New Roman MT Bold"/>
              <a:ea typeface="Times New Roman MT Bold"/>
              <a:cs typeface="Times New Roman MT Bold"/>
              <a:sym typeface="Times New Roman MT Bold"/>
            </a:endParaRPr>
          </a:p>
          <a:p>
            <a:pPr algn="l">
              <a:lnSpc>
                <a:spcPts val="7210"/>
              </a:lnSpc>
              <a:spcBef>
                <a:spcPct val="0"/>
              </a:spcBef>
            </a:pPr>
            <a:endParaRPr lang="en-US" sz="5150" b="1">
              <a:solidFill>
                <a:srgbClr val="005C46"/>
              </a:solidFill>
              <a:latin typeface="Times New Roman MT Bold"/>
              <a:ea typeface="Times New Roman MT Bold"/>
              <a:cs typeface="Times New Roman MT Bold"/>
              <a:sym typeface="Times New Roman MT Bold"/>
            </a:endParaRPr>
          </a:p>
        </p:txBody>
      </p:sp>
      <p:sp>
        <p:nvSpPr>
          <p:cNvPr id="3" name="Freeform 3"/>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7" name="TextBox 7"/>
          <p:cNvSpPr txBox="1"/>
          <p:nvPr/>
        </p:nvSpPr>
        <p:spPr>
          <a:xfrm>
            <a:off x="1147944" y="942975"/>
            <a:ext cx="15992111" cy="12205709"/>
          </a:xfrm>
          <a:prstGeom prst="rect">
            <a:avLst/>
          </a:prstGeom>
        </p:spPr>
        <p:txBody>
          <a:bodyPr lIns="0" tIns="0" rIns="0" bIns="0" rtlCol="0" anchor="t">
            <a:spAutoFit/>
          </a:bodyPr>
          <a:lstStyle/>
          <a:p>
            <a:pPr marL="884925" lvl="1" indent="-442462" algn="l">
              <a:lnSpc>
                <a:spcPts val="5738"/>
              </a:lnSpc>
              <a:buFont typeface="Arial"/>
              <a:buChar char="•"/>
            </a:pPr>
            <a:r>
              <a:rPr lang="en-US" sz="4098">
                <a:solidFill>
                  <a:srgbClr val="005C46"/>
                </a:solidFill>
                <a:latin typeface="Century Gothic Paneuropean"/>
                <a:ea typeface="Century Gothic Paneuropean"/>
                <a:cs typeface="Century Gothic Paneuropean"/>
                <a:sym typeface="Century Gothic Paneuropean"/>
              </a:rPr>
              <a:t>Smart Agriculture &amp; Precision Farming – Enables early disease detection and targeted pesticide application to reduce crop loss.</a:t>
            </a:r>
          </a:p>
          <a:p>
            <a:pPr marL="884925" lvl="1" indent="-442462" algn="l">
              <a:lnSpc>
                <a:spcPts val="5738"/>
              </a:lnSpc>
              <a:buFont typeface="Arial"/>
              <a:buChar char="•"/>
            </a:pPr>
            <a:r>
              <a:rPr lang="en-US" sz="4098">
                <a:solidFill>
                  <a:srgbClr val="005C46"/>
                </a:solidFill>
                <a:latin typeface="Century Gothic Paneuropean"/>
                <a:ea typeface="Century Gothic Paneuropean"/>
                <a:cs typeface="Century Gothic Paneuropean"/>
                <a:sym typeface="Century Gothic Paneuropean"/>
              </a:rPr>
              <a:t>Mobile and Edge-Based Diagnosis – Provides real-time, offline disease detection through mobile apps or edge devices.</a:t>
            </a:r>
          </a:p>
          <a:p>
            <a:pPr marL="884925" lvl="1" indent="-442462" algn="l">
              <a:lnSpc>
                <a:spcPts val="5738"/>
              </a:lnSpc>
              <a:buFont typeface="Arial"/>
              <a:buChar char="•"/>
            </a:pPr>
            <a:r>
              <a:rPr lang="en-US" sz="4098">
                <a:solidFill>
                  <a:srgbClr val="005C46"/>
                </a:solidFill>
                <a:latin typeface="Century Gothic Paneuropean"/>
                <a:ea typeface="Century Gothic Paneuropean"/>
                <a:cs typeface="Century Gothic Paneuropean"/>
                <a:sym typeface="Century Gothic Paneuropean"/>
              </a:rPr>
              <a:t>Automated Crop Monitoring Systems – Integrates with drones and smart greenhouses for continuous crop health tracking.</a:t>
            </a:r>
          </a:p>
          <a:p>
            <a:pPr marL="884925" lvl="1" indent="-442462" algn="l">
              <a:lnSpc>
                <a:spcPts val="5738"/>
              </a:lnSpc>
              <a:buFont typeface="Arial"/>
              <a:buChar char="•"/>
            </a:pPr>
            <a:r>
              <a:rPr lang="en-US" sz="4098">
                <a:solidFill>
                  <a:srgbClr val="005C46"/>
                </a:solidFill>
                <a:latin typeface="Century Gothic Paneuropean"/>
                <a:ea typeface="Century Gothic Paneuropean"/>
                <a:cs typeface="Century Gothic Paneuropean"/>
                <a:sym typeface="Century Gothic Paneuropean"/>
              </a:rPr>
              <a:t>Agri-Tech Platforms and Market Integration – Embedded into digital agriculture platforms for data-driven crop management, yield prediction, and disease analytics dashboards.</a:t>
            </a:r>
          </a:p>
          <a:p>
            <a:pPr algn="l">
              <a:lnSpc>
                <a:spcPts val="5878"/>
              </a:lnSpc>
              <a:spcBef>
                <a:spcPct val="0"/>
              </a:spcBef>
            </a:pPr>
            <a:endParaRPr lang="en-US" sz="4098">
              <a:solidFill>
                <a:srgbClr val="005C46"/>
              </a:solidFill>
              <a:latin typeface="Century Gothic Paneuropean"/>
              <a:ea typeface="Century Gothic Paneuropean"/>
              <a:cs typeface="Century Gothic Paneuropean"/>
              <a:sym typeface="Century Gothic Paneuropean"/>
            </a:endParaRPr>
          </a:p>
          <a:p>
            <a:pPr algn="l">
              <a:lnSpc>
                <a:spcPts val="3250"/>
              </a:lnSpc>
              <a:spcBef>
                <a:spcPct val="0"/>
              </a:spcBef>
            </a:pPr>
            <a:endParaRPr lang="en-US" sz="4098">
              <a:solidFill>
                <a:srgbClr val="005C46"/>
              </a:solidFill>
              <a:latin typeface="Century Gothic Paneuropean"/>
              <a:ea typeface="Century Gothic Paneuropean"/>
              <a:cs typeface="Century Gothic Paneuropean"/>
              <a:sym typeface="Century Gothic Paneuropean"/>
            </a:endParaRPr>
          </a:p>
          <a:p>
            <a:pPr algn="l">
              <a:lnSpc>
                <a:spcPts val="3250"/>
              </a:lnSpc>
              <a:spcBef>
                <a:spcPct val="0"/>
              </a:spcBef>
            </a:pPr>
            <a:endParaRPr lang="en-US" sz="4098">
              <a:solidFill>
                <a:srgbClr val="005C46"/>
              </a:solidFill>
              <a:latin typeface="Century Gothic Paneuropean"/>
              <a:ea typeface="Century Gothic Paneuropean"/>
              <a:cs typeface="Century Gothic Paneuropean"/>
              <a:sym typeface="Century Gothic Paneuropean"/>
            </a:endParaRPr>
          </a:p>
          <a:p>
            <a:pPr algn="l">
              <a:lnSpc>
                <a:spcPts val="3250"/>
              </a:lnSpc>
              <a:spcBef>
                <a:spcPct val="0"/>
              </a:spcBef>
            </a:pPr>
            <a:endParaRPr lang="en-US" sz="4098">
              <a:solidFill>
                <a:srgbClr val="005C46"/>
              </a:solidFill>
              <a:latin typeface="Century Gothic Paneuropean"/>
              <a:ea typeface="Century Gothic Paneuropean"/>
              <a:cs typeface="Century Gothic Paneuropean"/>
              <a:sym typeface="Century Gothic Paneuropean"/>
            </a:endParaRPr>
          </a:p>
          <a:p>
            <a:pPr algn="l">
              <a:lnSpc>
                <a:spcPts val="3250"/>
              </a:lnSpc>
              <a:spcBef>
                <a:spcPct val="0"/>
              </a:spcBef>
            </a:pPr>
            <a:endParaRPr lang="en-US" sz="4098">
              <a:solidFill>
                <a:srgbClr val="005C46"/>
              </a:solidFill>
              <a:latin typeface="Century Gothic Paneuropean"/>
              <a:ea typeface="Century Gothic Paneuropean"/>
              <a:cs typeface="Century Gothic Paneuropean"/>
              <a:sym typeface="Century Gothic Paneuropean"/>
            </a:endParaRPr>
          </a:p>
          <a:p>
            <a:pPr algn="l">
              <a:lnSpc>
                <a:spcPts val="3250"/>
              </a:lnSpc>
              <a:spcBef>
                <a:spcPct val="0"/>
              </a:spcBef>
            </a:pPr>
            <a:endParaRPr lang="en-US" sz="4098">
              <a:solidFill>
                <a:srgbClr val="005C46"/>
              </a:solidFill>
              <a:latin typeface="Century Gothic Paneuropean"/>
              <a:ea typeface="Century Gothic Paneuropean"/>
              <a:cs typeface="Century Gothic Paneuropean"/>
              <a:sym typeface="Century Gothic Paneurope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837714" y="2388021"/>
            <a:ext cx="17770110" cy="6609715"/>
          </a:xfrm>
          <a:prstGeom prst="rect">
            <a:avLst/>
          </a:prstGeom>
        </p:spPr>
        <p:txBody>
          <a:bodyPr lIns="0" tIns="0" rIns="0" bIns="0" rtlCol="0" anchor="t">
            <a:spAutoFit/>
          </a:bodyPr>
          <a:lstStyle/>
          <a:p>
            <a:pPr marL="895984" lvl="1" indent="-447992" algn="l">
              <a:lnSpc>
                <a:spcPts val="5809"/>
              </a:lnSpc>
              <a:buFont typeface="Arial"/>
              <a:buChar char="•"/>
            </a:pPr>
            <a:r>
              <a:rPr lang="en-US" sz="4149">
                <a:solidFill>
                  <a:srgbClr val="005C46"/>
                </a:solidFill>
                <a:latin typeface="Times New Roman"/>
                <a:ea typeface="Times New Roman"/>
                <a:cs typeface="Times New Roman"/>
                <a:sym typeface="Times New Roman"/>
              </a:rPr>
              <a:t>Model Standards – Follows PyTorch framework, YOLOv5 and EfficientNet architectures, and standard metrics like Precision, Recall, F1, and mAP@0.5.</a:t>
            </a:r>
          </a:p>
          <a:p>
            <a:pPr marL="895984" lvl="1" indent="-447992" algn="l">
              <a:lnSpc>
                <a:spcPts val="5809"/>
              </a:lnSpc>
              <a:buFont typeface="Arial"/>
              <a:buChar char="•"/>
            </a:pPr>
            <a:r>
              <a:rPr lang="en-US" sz="4149">
                <a:solidFill>
                  <a:srgbClr val="005C46"/>
                </a:solidFill>
                <a:latin typeface="Times New Roman"/>
                <a:ea typeface="Times New Roman"/>
                <a:cs typeface="Times New Roman"/>
                <a:sym typeface="Times New Roman"/>
              </a:rPr>
              <a:t>Data Standards – Uses YOLO annotation format, COCO conventions, and standard image preprocessing and augmentation methods.</a:t>
            </a:r>
          </a:p>
          <a:p>
            <a:pPr marL="895984" lvl="1" indent="-447992" algn="l">
              <a:lnSpc>
                <a:spcPts val="5809"/>
              </a:lnSpc>
              <a:buFont typeface="Arial"/>
              <a:buChar char="•"/>
            </a:pPr>
            <a:r>
              <a:rPr lang="en-US" sz="4149">
                <a:solidFill>
                  <a:srgbClr val="005C46"/>
                </a:solidFill>
                <a:latin typeface="Times New Roman"/>
                <a:ea typeface="Times New Roman"/>
                <a:cs typeface="Times New Roman"/>
                <a:sym typeface="Times New Roman"/>
              </a:rPr>
              <a:t>Coding Standards – Adheres to PEP 8 guidelines, uses Git version control, and supports modular API/mobile integration.</a:t>
            </a:r>
          </a:p>
          <a:p>
            <a:pPr marL="895984" lvl="1" indent="-447992" algn="l">
              <a:lnSpc>
                <a:spcPts val="5809"/>
              </a:lnSpc>
              <a:buFont typeface="Arial"/>
              <a:buChar char="•"/>
            </a:pPr>
            <a:r>
              <a:rPr lang="en-US" sz="4149">
                <a:solidFill>
                  <a:srgbClr val="005C46"/>
                </a:solidFill>
                <a:latin typeface="Times New Roman"/>
                <a:ea typeface="Times New Roman"/>
                <a:cs typeface="Times New Roman"/>
                <a:sym typeface="Times New Roman"/>
              </a:rPr>
              <a:t>Evaluation Standards – Applies stratified data splits (80/10/10), follows IEEE AI evaluation norms, and ensures real-time inference (≥15 FPS).</a:t>
            </a:r>
          </a:p>
          <a:p>
            <a:pPr algn="l">
              <a:lnSpc>
                <a:spcPts val="5809"/>
              </a:lnSpc>
              <a:spcBef>
                <a:spcPct val="0"/>
              </a:spcBef>
            </a:pPr>
            <a:endParaRPr lang="en-US" sz="4149">
              <a:solidFill>
                <a:srgbClr val="005C46"/>
              </a:solidFill>
              <a:latin typeface="Times New Roman"/>
              <a:ea typeface="Times New Roman"/>
              <a:cs typeface="Times New Roman"/>
              <a:sym typeface="Times New Roman"/>
            </a:endParaRPr>
          </a:p>
        </p:txBody>
      </p:sp>
      <p:sp>
        <p:nvSpPr>
          <p:cNvPr id="7" name="TextBox 7"/>
          <p:cNvSpPr txBox="1"/>
          <p:nvPr/>
        </p:nvSpPr>
        <p:spPr>
          <a:xfrm>
            <a:off x="6879233" y="895350"/>
            <a:ext cx="3943846"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STANDARDS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804153" y="-3140693"/>
            <a:ext cx="5214119" cy="7488860"/>
          </a:xfrm>
          <a:custGeom>
            <a:avLst/>
            <a:gdLst/>
            <a:ahLst/>
            <a:cxnLst/>
            <a:rect l="l" t="t" r="r" b="b"/>
            <a:pathLst>
              <a:path w="5214119" h="7488860">
                <a:moveTo>
                  <a:pt x="5214118" y="7488859"/>
                </a:moveTo>
                <a:lnTo>
                  <a:pt x="0" y="7488859"/>
                </a:lnTo>
                <a:lnTo>
                  <a:pt x="0" y="0"/>
                </a:lnTo>
                <a:lnTo>
                  <a:pt x="5214118" y="0"/>
                </a:lnTo>
                <a:lnTo>
                  <a:pt x="5214118" y="7488859"/>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483650" y="6791325"/>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TextBox 10"/>
          <p:cNvSpPr txBox="1"/>
          <p:nvPr/>
        </p:nvSpPr>
        <p:spPr>
          <a:xfrm>
            <a:off x="4421282" y="895350"/>
            <a:ext cx="7946177"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PROBLEM STATEMENT</a:t>
            </a:r>
          </a:p>
        </p:txBody>
      </p:sp>
      <p:sp>
        <p:nvSpPr>
          <p:cNvPr id="11" name="TextBox 11"/>
          <p:cNvSpPr txBox="1"/>
          <p:nvPr/>
        </p:nvSpPr>
        <p:spPr>
          <a:xfrm>
            <a:off x="1028700" y="2190533"/>
            <a:ext cx="15788243" cy="7907240"/>
          </a:xfrm>
          <a:prstGeom prst="rect">
            <a:avLst/>
          </a:prstGeom>
        </p:spPr>
        <p:txBody>
          <a:bodyPr lIns="0" tIns="0" rIns="0" bIns="0" rtlCol="0" anchor="t">
            <a:spAutoFit/>
          </a:bodyPr>
          <a:lstStyle/>
          <a:p>
            <a:pPr marL="877920" lvl="1" indent="-438960" algn="l">
              <a:lnSpc>
                <a:spcPts val="5692"/>
              </a:lnSpc>
              <a:buFont typeface="Arial"/>
              <a:buChar char="•"/>
            </a:pPr>
            <a:r>
              <a:rPr lang="en-US" sz="4066">
                <a:solidFill>
                  <a:srgbClr val="005C46"/>
                </a:solidFill>
                <a:latin typeface="Times New Roman MT"/>
                <a:ea typeface="Times New Roman MT"/>
                <a:cs typeface="Times New Roman MT"/>
                <a:sym typeface="Times New Roman MT"/>
              </a:rPr>
              <a:t>Existing plant disease detection methods are mostly single-label and handle only classification or localization, facing issues like class imbalance and lack of disease co-occurrence modeling, which limits real-world performance.</a:t>
            </a:r>
          </a:p>
          <a:p>
            <a:pPr algn="l">
              <a:lnSpc>
                <a:spcPts val="5692"/>
              </a:lnSpc>
            </a:pPr>
            <a:endParaRPr lang="en-US" sz="4066">
              <a:solidFill>
                <a:srgbClr val="005C46"/>
              </a:solidFill>
              <a:latin typeface="Times New Roman MT"/>
              <a:ea typeface="Times New Roman MT"/>
              <a:cs typeface="Times New Roman MT"/>
              <a:sym typeface="Times New Roman MT"/>
            </a:endParaRPr>
          </a:p>
          <a:p>
            <a:pPr marL="877920" lvl="1" indent="-438960" algn="l">
              <a:lnSpc>
                <a:spcPts val="5692"/>
              </a:lnSpc>
              <a:buFont typeface="Arial"/>
              <a:buChar char="•"/>
            </a:pPr>
            <a:r>
              <a:rPr lang="en-US" sz="4066">
                <a:solidFill>
                  <a:srgbClr val="005C46"/>
                </a:solidFill>
                <a:latin typeface="Times New Roman MT"/>
                <a:ea typeface="Times New Roman MT"/>
                <a:cs typeface="Times New Roman MT"/>
                <a:sym typeface="Times New Roman MT"/>
              </a:rPr>
              <a:t>This project introduces a hybrid YOLOv5–EfficientNet-B2 model with dual-channel attention, a learnable co-occurrence matrix, and Focal and Asymmetric losses to achieve accurate, real-time, and interpretable multi-label plant disease detection for mobile and edge devices.</a:t>
            </a:r>
          </a:p>
          <a:p>
            <a:pPr algn="l">
              <a:lnSpc>
                <a:spcPts val="5692"/>
              </a:lnSpc>
              <a:spcBef>
                <a:spcPct val="0"/>
              </a:spcBef>
            </a:pPr>
            <a:endParaRPr lang="en-US" sz="4066">
              <a:solidFill>
                <a:srgbClr val="005C46"/>
              </a:solidFill>
              <a:latin typeface="Times New Roman MT"/>
              <a:ea typeface="Times New Roman MT"/>
              <a:cs typeface="Times New Roman MT"/>
              <a:sym typeface="Times New Roman M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312497" y="2591435"/>
            <a:ext cx="17770110" cy="6666865"/>
          </a:xfrm>
          <a:prstGeom prst="rect">
            <a:avLst/>
          </a:prstGeom>
        </p:spPr>
        <p:txBody>
          <a:bodyPr lIns="0" tIns="0" rIns="0" bIns="0" rtlCol="0" anchor="t">
            <a:spAutoFit/>
          </a:bodyPr>
          <a:lstStyle/>
          <a:p>
            <a:pPr marL="895984" lvl="1" indent="-447992" algn="l">
              <a:lnSpc>
                <a:spcPts val="5809"/>
              </a:lnSpc>
              <a:buFont typeface="Arial"/>
              <a:buChar char="•"/>
            </a:pPr>
            <a:r>
              <a:rPr lang="en-US" sz="4149">
                <a:solidFill>
                  <a:srgbClr val="005C46"/>
                </a:solidFill>
                <a:latin typeface="Times New Roman MT"/>
                <a:ea typeface="Times New Roman MT"/>
                <a:cs typeface="Times New Roman MT"/>
                <a:sym typeface="Times New Roman MT"/>
              </a:rPr>
              <a:t>Consistently achieved and exceeded all major objectives (performance, real-time, mobile readiness, real-world deployment).</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Introduced new methods (attention, co-occurrence, loss) with demonstrated field impact and academic novelty.</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Proven through testing and ablation studies.</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Ready for scaling up, real-farm integration, and academic dissemination.</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Objectives Met: Yes – robust, multi-label, real-time, and mobile-ready plant disease diagnostic system for sustainable agriculture.</a:t>
            </a:r>
          </a:p>
          <a:p>
            <a:pPr algn="l">
              <a:lnSpc>
                <a:spcPts val="5809"/>
              </a:lnSpc>
              <a:spcBef>
                <a:spcPct val="0"/>
              </a:spcBef>
            </a:pPr>
            <a:endParaRPr lang="en-US" sz="4149">
              <a:solidFill>
                <a:srgbClr val="005C46"/>
              </a:solidFill>
              <a:latin typeface="Times New Roman MT"/>
              <a:ea typeface="Times New Roman MT"/>
              <a:cs typeface="Times New Roman MT"/>
              <a:sym typeface="Times New Roman MT"/>
            </a:endParaRPr>
          </a:p>
        </p:txBody>
      </p:sp>
      <p:sp>
        <p:nvSpPr>
          <p:cNvPr id="7" name="TextBox 7"/>
          <p:cNvSpPr txBox="1"/>
          <p:nvPr/>
        </p:nvSpPr>
        <p:spPr>
          <a:xfrm>
            <a:off x="3430417" y="1141368"/>
            <a:ext cx="11087498" cy="2745914"/>
          </a:xfrm>
          <a:prstGeom prst="rect">
            <a:avLst/>
          </a:prstGeom>
        </p:spPr>
        <p:txBody>
          <a:bodyPr lIns="0" tIns="0" rIns="0" bIns="0" rtlCol="0" anchor="t">
            <a:spAutoFit/>
          </a:bodyPr>
          <a:lstStyle/>
          <a:p>
            <a:pPr algn="ctr">
              <a:lnSpc>
                <a:spcPts val="7200"/>
              </a:lnSpc>
            </a:pPr>
            <a:r>
              <a:rPr lang="en-US" sz="5143" b="1">
                <a:solidFill>
                  <a:srgbClr val="005C46"/>
                </a:solidFill>
                <a:latin typeface="Times New Roman Bold"/>
                <a:ea typeface="Times New Roman Bold"/>
                <a:cs typeface="Times New Roman Bold"/>
                <a:sym typeface="Times New Roman Bold"/>
              </a:rPr>
              <a:t>CONCLUSION &amp; OBJECTIVES MET</a:t>
            </a:r>
          </a:p>
          <a:p>
            <a:pPr algn="ctr">
              <a:lnSpc>
                <a:spcPts val="7200"/>
              </a:lnSpc>
              <a:spcBef>
                <a:spcPct val="0"/>
              </a:spcBef>
            </a:pPr>
            <a:endParaRPr lang="en-US" sz="5143" b="1">
              <a:solidFill>
                <a:srgbClr val="005C46"/>
              </a:solidFill>
              <a:latin typeface="Times New Roman Bold"/>
              <a:ea typeface="Times New Roman Bold"/>
              <a:cs typeface="Times New Roman Bold"/>
              <a:sym typeface="Times New Roman Bold"/>
            </a:endParaRPr>
          </a:p>
          <a:p>
            <a:pPr algn="ctr">
              <a:lnSpc>
                <a:spcPts val="7200"/>
              </a:lnSpc>
              <a:spcBef>
                <a:spcPct val="0"/>
              </a:spcBef>
            </a:pPr>
            <a:endParaRPr lang="en-US" sz="5143" b="1">
              <a:solidFill>
                <a:srgbClr val="005C46"/>
              </a:solidFill>
              <a:latin typeface="Times New Roman Bold"/>
              <a:ea typeface="Times New Roman Bold"/>
              <a:cs typeface="Times New Roman Bold"/>
              <a:sym typeface="Times New Roman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292844" y="3002094"/>
            <a:ext cx="18288000" cy="6581140"/>
          </a:xfrm>
          <a:prstGeom prst="rect">
            <a:avLst/>
          </a:prstGeom>
        </p:spPr>
        <p:txBody>
          <a:bodyPr lIns="0" tIns="0" rIns="0" bIns="0" rtlCol="0" anchor="t">
            <a:spAutoFit/>
          </a:bodyPr>
          <a:lstStyle/>
          <a:p>
            <a:pPr marL="895984" lvl="1" indent="-447992" algn="l">
              <a:lnSpc>
                <a:spcPts val="5809"/>
              </a:lnSpc>
              <a:buFont typeface="Arial"/>
              <a:buChar char="•"/>
            </a:pPr>
            <a:r>
              <a:rPr lang="en-US" sz="4149" b="1">
                <a:solidFill>
                  <a:srgbClr val="005C46"/>
                </a:solidFill>
                <a:latin typeface="Century Gothic Paneuropean Bold"/>
                <a:ea typeface="Century Gothic Paneuropean Bold"/>
                <a:cs typeface="Century Gothic Paneuropean Bold"/>
                <a:sym typeface="Century Gothic Paneuropean Bold"/>
              </a:rPr>
              <a:t>Programming &amp; Frameworks</a:t>
            </a:r>
            <a:r>
              <a:rPr lang="en-US" sz="4149">
                <a:solidFill>
                  <a:srgbClr val="005C46"/>
                </a:solidFill>
                <a:latin typeface="Century Gothic Paneuropean"/>
                <a:ea typeface="Century Gothic Paneuropean"/>
                <a:cs typeface="Century Gothic Paneuropean"/>
                <a:sym typeface="Century Gothic Paneuropean"/>
              </a:rPr>
              <a:t> – Python, PyTorch, TensorFlow, OpenCV, NumPy, Pandas, Matplotlib.</a:t>
            </a:r>
          </a:p>
          <a:p>
            <a:pPr marL="895984" lvl="1" indent="-447992" algn="l">
              <a:lnSpc>
                <a:spcPts val="5809"/>
              </a:lnSpc>
              <a:buFont typeface="Arial"/>
              <a:buChar char="•"/>
            </a:pPr>
            <a:r>
              <a:rPr lang="en-US" sz="4149" b="1">
                <a:solidFill>
                  <a:srgbClr val="005C46"/>
                </a:solidFill>
                <a:latin typeface="Century Gothic Paneuropean Bold"/>
                <a:ea typeface="Century Gothic Paneuropean Bold"/>
                <a:cs typeface="Century Gothic Paneuropean Bold"/>
                <a:sym typeface="Century Gothic Paneuropean Bold"/>
              </a:rPr>
              <a:t>Deep Learning Models </a:t>
            </a:r>
            <a:r>
              <a:rPr lang="en-US" sz="4149">
                <a:solidFill>
                  <a:srgbClr val="005C46"/>
                </a:solidFill>
                <a:latin typeface="Century Gothic Paneuropean"/>
                <a:ea typeface="Century Gothic Paneuropean"/>
                <a:cs typeface="Century Gothic Paneuropean"/>
                <a:sym typeface="Century Gothic Paneuropean"/>
              </a:rPr>
              <a:t>– YOLOv5 for object detection, EfficientNet-B2 for classification, integrated into a hybrid architecture.</a:t>
            </a:r>
          </a:p>
          <a:p>
            <a:pPr marL="895984" lvl="1" indent="-447992" algn="l">
              <a:lnSpc>
                <a:spcPts val="5809"/>
              </a:lnSpc>
              <a:buFont typeface="Arial"/>
              <a:buChar char="•"/>
            </a:pPr>
            <a:r>
              <a:rPr lang="en-US" sz="4149" b="1">
                <a:solidFill>
                  <a:srgbClr val="005C46"/>
                </a:solidFill>
                <a:latin typeface="Century Gothic Paneuropean Bold"/>
                <a:ea typeface="Century Gothic Paneuropean Bold"/>
                <a:cs typeface="Century Gothic Paneuropean Bold"/>
                <a:sym typeface="Century Gothic Paneuropean Bold"/>
              </a:rPr>
              <a:t>Development &amp; Experimentation</a:t>
            </a:r>
            <a:r>
              <a:rPr lang="en-US" sz="4149">
                <a:solidFill>
                  <a:srgbClr val="005C46"/>
                </a:solidFill>
                <a:latin typeface="Century Gothic Paneuropean"/>
                <a:ea typeface="Century Gothic Paneuropean"/>
                <a:cs typeface="Century Gothic Paneuropean"/>
                <a:sym typeface="Century Gothic Paneuropean"/>
              </a:rPr>
              <a:t> – Jupyter Notebook, Google Colab, VS Code for model development and testing.</a:t>
            </a:r>
          </a:p>
          <a:p>
            <a:pPr marL="895984" lvl="1" indent="-447992" algn="l">
              <a:lnSpc>
                <a:spcPts val="5809"/>
              </a:lnSpc>
              <a:buFont typeface="Arial"/>
              <a:buChar char="•"/>
            </a:pPr>
            <a:r>
              <a:rPr lang="en-US" sz="4149" b="1">
                <a:solidFill>
                  <a:srgbClr val="005C46"/>
                </a:solidFill>
                <a:latin typeface="Century Gothic Paneuropean Bold"/>
                <a:ea typeface="Century Gothic Paneuropean Bold"/>
                <a:cs typeface="Century Gothic Paneuropean Bold"/>
                <a:sym typeface="Century Gothic Paneuropean Bold"/>
              </a:rPr>
              <a:t>Data Handling &amp; Annotation </a:t>
            </a:r>
            <a:r>
              <a:rPr lang="en-US" sz="4149">
                <a:solidFill>
                  <a:srgbClr val="005C46"/>
                </a:solidFill>
                <a:latin typeface="Century Gothic Paneuropean"/>
                <a:ea typeface="Century Gothic Paneuropean"/>
                <a:cs typeface="Century Gothic Paneuropean"/>
                <a:sym typeface="Century Gothic Paneuropean"/>
              </a:rPr>
              <a:t>– LabelImg, Roboflow, and YOLO format for dataset labeling and preprocessing.</a:t>
            </a:r>
          </a:p>
          <a:p>
            <a:pPr algn="l">
              <a:lnSpc>
                <a:spcPts val="5809"/>
              </a:lnSpc>
              <a:spcBef>
                <a:spcPct val="0"/>
              </a:spcBef>
            </a:pPr>
            <a:endParaRPr lang="en-US" sz="4149">
              <a:solidFill>
                <a:srgbClr val="005C46"/>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4216996" y="895350"/>
            <a:ext cx="9268321"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TOOLS AND TECHNOLOGIES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531372" y="2239010"/>
            <a:ext cx="17756628" cy="8047990"/>
          </a:xfrm>
          <a:prstGeom prst="rect">
            <a:avLst/>
          </a:prstGeom>
        </p:spPr>
        <p:txBody>
          <a:bodyPr lIns="0" tIns="0" rIns="0" bIns="0" rtlCol="0" anchor="t">
            <a:spAutoFit/>
          </a:bodyPr>
          <a:lstStyle/>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1. Mohanty, S. P., Hughes, D. P., &amp; Salathé, M. (2016). Using deep learning for image-based plant disease detection. Frontiers in Plant Science, 7, 1419.</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2. Ferentinos, K. P. (2018). Deep learning models for plant disease detection and diagnosis. Computers and Electronics in Agriculture, 145, 311-318.</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3. Singh, D., Jain, N., Jain, P., Kayal, P., Kumawat, S., &amp; Batra, N. (2020). PlantDoc: A dataset for visual plant disease detection. In Proceedings of the 7th ACM IKDD CoDS and 25th COMAD (pp. 249-253).</a:t>
            </a:r>
          </a:p>
          <a:p>
            <a:pPr algn="l">
              <a:lnSpc>
                <a:spcPts val="5809"/>
              </a:lnSpc>
              <a:spcBef>
                <a:spcPct val="0"/>
              </a:spcBef>
            </a:pPr>
            <a:endParaRPr lang="en-US" sz="4149">
              <a:solidFill>
                <a:srgbClr val="005C46"/>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6655421" y="895350"/>
            <a:ext cx="4391471"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REFERENCES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312497" y="1726739"/>
            <a:ext cx="17756628" cy="8781415"/>
          </a:xfrm>
          <a:prstGeom prst="rect">
            <a:avLst/>
          </a:prstGeom>
        </p:spPr>
        <p:txBody>
          <a:bodyPr lIns="0" tIns="0" rIns="0" bIns="0" rtlCol="0" anchor="t">
            <a:spAutoFit/>
          </a:bodyPr>
          <a:lstStyle/>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4. Too, E. C., Yujian, L., Njuki, S., &amp; Yingchun, L. (2019). A comparative study of fine-tuning deep learning models for plant disease identification. Computers and Electronics in Agriculture, 161, 272-279.</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5. Tan, M., &amp; Le, Q. (2019). EfficientNet: Rethinking model scaling for convolutional neural networks. In International Conference on Machine Learning (pp. 6105-6114). PMLR.</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6. Redmon, J., Divvala, S., Girshick, R., &amp; Farhadi, A. (2016). You only look once: Unified, real-time object detection. In Proceedings of the IEEE Conference on Computer Vision and Pattern Recognition (pp. 779-788).</a:t>
            </a:r>
          </a:p>
          <a:p>
            <a:pPr algn="l">
              <a:lnSpc>
                <a:spcPts val="5809"/>
              </a:lnSpc>
              <a:spcBef>
                <a:spcPct val="0"/>
              </a:spcBef>
            </a:pPr>
            <a:endParaRPr lang="en-US" sz="4149">
              <a:solidFill>
                <a:srgbClr val="005C46"/>
              </a:solidFill>
              <a:latin typeface="Century Gothic Paneuropean"/>
              <a:ea typeface="Century Gothic Paneuropean"/>
              <a:cs typeface="Century Gothic Paneuropean"/>
              <a:sym typeface="Century Gothic Paneuropean"/>
            </a:endParaRPr>
          </a:p>
        </p:txBody>
      </p:sp>
      <p:sp>
        <p:nvSpPr>
          <p:cNvPr id="7" name="TextBox 7"/>
          <p:cNvSpPr txBox="1"/>
          <p:nvPr/>
        </p:nvSpPr>
        <p:spPr>
          <a:xfrm>
            <a:off x="6655421" y="895350"/>
            <a:ext cx="4391471"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REFERENCES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2"/>
            <a:stretch>
              <a:fillRect/>
            </a:stretch>
          </a:blipFill>
        </p:spPr>
      </p:sp>
      <p:sp>
        <p:nvSpPr>
          <p:cNvPr id="3" name="Freeform 3"/>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4" name="Freeform 4"/>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5" name="Freeform 5"/>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2"/>
            <a:stretch>
              <a:fillRect/>
            </a:stretch>
          </a:blipFill>
        </p:spPr>
      </p:sp>
      <p:sp>
        <p:nvSpPr>
          <p:cNvPr id="6" name="TextBox 6"/>
          <p:cNvSpPr txBox="1"/>
          <p:nvPr/>
        </p:nvSpPr>
        <p:spPr>
          <a:xfrm>
            <a:off x="619223" y="343217"/>
            <a:ext cx="17668777" cy="9514840"/>
          </a:xfrm>
          <a:prstGeom prst="rect">
            <a:avLst/>
          </a:prstGeom>
        </p:spPr>
        <p:txBody>
          <a:bodyPr lIns="0" tIns="0" rIns="0" bIns="0" rtlCol="0" anchor="t">
            <a:spAutoFit/>
          </a:bodyPr>
          <a:lstStyle/>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7. Lin, T. Y., Goyal, P., Girshick, R., He, K., &amp; Dollár, P. (2017). Focal loss for dense object detection. In Proceedings of the IEEE International Conference on Computer Vision (pp. 2980-2988).</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8. Ridnik, T., Ben-Baruch, E., Noy, A., &amp; Zelnik-Manor, L. (2021). Asymmetric loss for multi-label classification. In Proceedings of the IEEE/CVF International Conference on Computer Vision (pp. 82-91).</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9. Hu, J., Shen, L., &amp; Sun, G. (2018). Squeeze-and-excitation networks. In Proceedings of the IEEE Conference on Computer Vision and Pattern Recognition (pp. 7132-7141).</a:t>
            </a:r>
          </a:p>
          <a:p>
            <a:pPr marL="895984" lvl="1" indent="-447992" algn="l">
              <a:lnSpc>
                <a:spcPts val="5809"/>
              </a:lnSpc>
              <a:buFont typeface="Arial"/>
              <a:buChar char="•"/>
            </a:pPr>
            <a:r>
              <a:rPr lang="en-US" sz="4149">
                <a:solidFill>
                  <a:srgbClr val="005C46"/>
                </a:solidFill>
                <a:latin typeface="Century Gothic Paneuropean"/>
                <a:ea typeface="Century Gothic Paneuropean"/>
                <a:cs typeface="Century Gothic Paneuropean"/>
                <a:sym typeface="Century Gothic Paneuropean"/>
              </a:rPr>
              <a:t>10. Woo, S., Park, J., Lee, J. Y., &amp; Kweon, I. S. (2018). CBAM: Convolutional block attention module. In Proceedings of the European Conference on Computer Vision (pp. 3-19).</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2248966" y="-5153025"/>
            <a:ext cx="6091238" cy="9785120"/>
          </a:xfrm>
          <a:custGeom>
            <a:avLst/>
            <a:gdLst/>
            <a:ahLst/>
            <a:cxnLst/>
            <a:rect l="l" t="t" r="r" b="b"/>
            <a:pathLst>
              <a:path w="6091238" h="9785120">
                <a:moveTo>
                  <a:pt x="0" y="9785120"/>
                </a:moveTo>
                <a:lnTo>
                  <a:pt x="6091237" y="9785120"/>
                </a:lnTo>
                <a:lnTo>
                  <a:pt x="6091237" y="0"/>
                </a:lnTo>
                <a:lnTo>
                  <a:pt x="0" y="0"/>
                </a:lnTo>
                <a:lnTo>
                  <a:pt x="0" y="9785120"/>
                </a:lnTo>
                <a:close/>
              </a:path>
            </a:pathLst>
          </a:custGeom>
          <a:blipFill>
            <a:blip r:embed="rId2"/>
            <a:stretch>
              <a:fillRect/>
            </a:stretch>
          </a:blipFill>
        </p:spPr>
      </p:sp>
      <p:sp>
        <p:nvSpPr>
          <p:cNvPr id="3" name="Freeform 3"/>
          <p:cNvSpPr/>
          <p:nvPr/>
        </p:nvSpPr>
        <p:spPr>
          <a:xfrm rot="-910624" flipH="1" flipV="1">
            <a:off x="13834309" y="-3011486"/>
            <a:ext cx="6434737" cy="9241992"/>
          </a:xfrm>
          <a:custGeom>
            <a:avLst/>
            <a:gdLst/>
            <a:ahLst/>
            <a:cxnLst/>
            <a:rect l="l" t="t" r="r" b="b"/>
            <a:pathLst>
              <a:path w="6434737" h="9241992">
                <a:moveTo>
                  <a:pt x="6434737" y="9241992"/>
                </a:moveTo>
                <a:lnTo>
                  <a:pt x="0" y="9241992"/>
                </a:lnTo>
                <a:lnTo>
                  <a:pt x="0" y="0"/>
                </a:lnTo>
                <a:lnTo>
                  <a:pt x="6434737" y="0"/>
                </a:lnTo>
                <a:lnTo>
                  <a:pt x="6434737" y="9241992"/>
                </a:lnTo>
                <a:close/>
              </a:path>
            </a:pathLst>
          </a:custGeom>
          <a:blipFill>
            <a:blip r:embed="rId3"/>
            <a:stretch>
              <a:fillRect/>
            </a:stretch>
          </a:blipFill>
        </p:spPr>
      </p:sp>
      <p:sp>
        <p:nvSpPr>
          <p:cNvPr id="4" name="Freeform 4"/>
          <p:cNvSpPr/>
          <p:nvPr/>
        </p:nvSpPr>
        <p:spPr>
          <a:xfrm rot="-910624">
            <a:off x="-3092436" y="3760744"/>
            <a:ext cx="6837224" cy="9820071"/>
          </a:xfrm>
          <a:custGeom>
            <a:avLst/>
            <a:gdLst/>
            <a:ahLst/>
            <a:cxnLst/>
            <a:rect l="l" t="t" r="r" b="b"/>
            <a:pathLst>
              <a:path w="6837224" h="9820071">
                <a:moveTo>
                  <a:pt x="0" y="0"/>
                </a:moveTo>
                <a:lnTo>
                  <a:pt x="6837224" y="0"/>
                </a:lnTo>
                <a:lnTo>
                  <a:pt x="6837224" y="9820071"/>
                </a:lnTo>
                <a:lnTo>
                  <a:pt x="0" y="9820071"/>
                </a:lnTo>
                <a:lnTo>
                  <a:pt x="0" y="0"/>
                </a:lnTo>
                <a:close/>
              </a:path>
            </a:pathLst>
          </a:custGeom>
          <a:blipFill>
            <a:blip r:embed="rId3"/>
            <a:stretch>
              <a:fillRect/>
            </a:stretch>
          </a:blipFill>
        </p:spPr>
      </p:sp>
      <p:sp>
        <p:nvSpPr>
          <p:cNvPr id="5" name="Freeform 5"/>
          <p:cNvSpPr/>
          <p:nvPr/>
        </p:nvSpPr>
        <p:spPr>
          <a:xfrm flipH="1">
            <a:off x="14558883" y="6656540"/>
            <a:ext cx="5712230" cy="9176273"/>
          </a:xfrm>
          <a:custGeom>
            <a:avLst/>
            <a:gdLst/>
            <a:ahLst/>
            <a:cxnLst/>
            <a:rect l="l" t="t" r="r" b="b"/>
            <a:pathLst>
              <a:path w="5712230" h="9176273">
                <a:moveTo>
                  <a:pt x="5712229" y="0"/>
                </a:moveTo>
                <a:lnTo>
                  <a:pt x="0" y="0"/>
                </a:lnTo>
                <a:lnTo>
                  <a:pt x="0" y="9176273"/>
                </a:lnTo>
                <a:lnTo>
                  <a:pt x="5712229" y="9176273"/>
                </a:lnTo>
                <a:lnTo>
                  <a:pt x="5712229" y="0"/>
                </a:lnTo>
                <a:close/>
              </a:path>
            </a:pathLst>
          </a:custGeom>
          <a:blipFill>
            <a:blip r:embed="rId2"/>
            <a:stretch>
              <a:fillRect/>
            </a:stretch>
          </a:blipFill>
        </p:spPr>
      </p:sp>
      <p:sp>
        <p:nvSpPr>
          <p:cNvPr id="6" name="TextBox 6"/>
          <p:cNvSpPr txBox="1"/>
          <p:nvPr/>
        </p:nvSpPr>
        <p:spPr>
          <a:xfrm>
            <a:off x="5881861" y="4393970"/>
            <a:ext cx="7782620" cy="1764221"/>
          </a:xfrm>
          <a:prstGeom prst="rect">
            <a:avLst/>
          </a:prstGeom>
        </p:spPr>
        <p:txBody>
          <a:bodyPr lIns="0" tIns="0" rIns="0" bIns="0" rtlCol="0" anchor="t">
            <a:spAutoFit/>
          </a:bodyPr>
          <a:lstStyle/>
          <a:p>
            <a:pPr algn="l">
              <a:lnSpc>
                <a:spcPts val="14059"/>
              </a:lnSpc>
              <a:spcBef>
                <a:spcPct val="0"/>
              </a:spcBef>
            </a:pPr>
            <a:r>
              <a:rPr lang="en-US" sz="10042" b="1">
                <a:solidFill>
                  <a:srgbClr val="005C46"/>
                </a:solidFill>
                <a:latin typeface="Times New Roman Bold"/>
                <a:ea typeface="Times New Roman Bold"/>
                <a:cs typeface="Times New Roman Bold"/>
                <a:sym typeface="Times New Roman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804153" y="-3140693"/>
            <a:ext cx="5214119" cy="7488860"/>
          </a:xfrm>
          <a:custGeom>
            <a:avLst/>
            <a:gdLst/>
            <a:ahLst/>
            <a:cxnLst/>
            <a:rect l="l" t="t" r="r" b="b"/>
            <a:pathLst>
              <a:path w="5214119" h="7488860">
                <a:moveTo>
                  <a:pt x="5214118" y="7488859"/>
                </a:moveTo>
                <a:lnTo>
                  <a:pt x="0" y="7488859"/>
                </a:lnTo>
                <a:lnTo>
                  <a:pt x="0" y="0"/>
                </a:lnTo>
                <a:lnTo>
                  <a:pt x="5214118" y="0"/>
                </a:lnTo>
                <a:lnTo>
                  <a:pt x="5214118" y="7488859"/>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483650" y="6791325"/>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TextBox 10"/>
          <p:cNvSpPr txBox="1"/>
          <p:nvPr/>
        </p:nvSpPr>
        <p:spPr>
          <a:xfrm>
            <a:off x="4421282" y="895350"/>
            <a:ext cx="7946177" cy="917114"/>
          </a:xfrm>
          <a:prstGeom prst="rect">
            <a:avLst/>
          </a:prstGeom>
        </p:spPr>
        <p:txBody>
          <a:bodyPr lIns="0" tIns="0" rIns="0" bIns="0" rtlCol="0" anchor="t">
            <a:spAutoFit/>
          </a:bodyPr>
          <a:lstStyle/>
          <a:p>
            <a:pPr algn="ctr">
              <a:lnSpc>
                <a:spcPts val="7200"/>
              </a:lnSpc>
              <a:spcBef>
                <a:spcPct val="0"/>
              </a:spcBef>
            </a:pPr>
            <a:r>
              <a:rPr lang="en-US" sz="5143" b="1">
                <a:solidFill>
                  <a:srgbClr val="005C46"/>
                </a:solidFill>
                <a:latin typeface="Times New Roman Bold"/>
                <a:ea typeface="Times New Roman Bold"/>
                <a:cs typeface="Times New Roman Bold"/>
                <a:sym typeface="Times New Roman Bold"/>
              </a:rPr>
              <a:t>OBJECTIVES</a:t>
            </a:r>
          </a:p>
        </p:txBody>
      </p:sp>
      <p:sp>
        <p:nvSpPr>
          <p:cNvPr id="11" name="TextBox 11"/>
          <p:cNvSpPr txBox="1"/>
          <p:nvPr/>
        </p:nvSpPr>
        <p:spPr>
          <a:xfrm>
            <a:off x="1028700" y="2255731"/>
            <a:ext cx="16230600" cy="7494772"/>
          </a:xfrm>
          <a:prstGeom prst="rect">
            <a:avLst/>
          </a:prstGeom>
        </p:spPr>
        <p:txBody>
          <a:bodyPr lIns="0" tIns="0" rIns="0" bIns="0" rtlCol="0" anchor="t">
            <a:spAutoFit/>
          </a:bodyPr>
          <a:lstStyle/>
          <a:p>
            <a:pPr marL="902517" lvl="1" indent="-451258" algn="l">
              <a:lnSpc>
                <a:spcPts val="5852"/>
              </a:lnSpc>
              <a:spcBef>
                <a:spcPct val="0"/>
              </a:spcBef>
              <a:buFont typeface="Arial"/>
              <a:buChar char="•"/>
            </a:pPr>
            <a:r>
              <a:rPr lang="en-US" sz="4180">
                <a:solidFill>
                  <a:srgbClr val="005C46"/>
                </a:solidFill>
                <a:latin typeface="Times New Roman MT"/>
                <a:ea typeface="Times New Roman MT"/>
                <a:cs typeface="Times New Roman MT"/>
                <a:sym typeface="Times New Roman MT"/>
              </a:rPr>
              <a:t>Build a hybrid YOLOv5-EfficientNet deep learning model for multi-label plant disease detection.</a:t>
            </a:r>
          </a:p>
          <a:p>
            <a:pPr marL="902517" lvl="1" indent="-451258" algn="l">
              <a:lnSpc>
                <a:spcPts val="5852"/>
              </a:lnSpc>
              <a:spcBef>
                <a:spcPct val="0"/>
              </a:spcBef>
              <a:buFont typeface="Arial"/>
              <a:buChar char="•"/>
            </a:pPr>
            <a:r>
              <a:rPr lang="en-US" sz="4180">
                <a:solidFill>
                  <a:srgbClr val="005C46"/>
                </a:solidFill>
                <a:latin typeface="Times New Roman MT"/>
                <a:ea typeface="Times New Roman MT"/>
                <a:cs typeface="Times New Roman MT"/>
                <a:sym typeface="Times New Roman MT"/>
              </a:rPr>
              <a:t>Achieve real-time inference (≥15 FPS), F1-score ≥88, and high precision/recall.</a:t>
            </a:r>
          </a:p>
          <a:p>
            <a:pPr marL="902517" lvl="1" indent="-451258" algn="l">
              <a:lnSpc>
                <a:spcPts val="5852"/>
              </a:lnSpc>
              <a:spcBef>
                <a:spcPct val="0"/>
              </a:spcBef>
              <a:buFont typeface="Arial"/>
              <a:buChar char="•"/>
            </a:pPr>
            <a:r>
              <a:rPr lang="en-US" sz="4180">
                <a:solidFill>
                  <a:srgbClr val="005C46"/>
                </a:solidFill>
                <a:latin typeface="Times New Roman MT"/>
                <a:ea typeface="Times New Roman MT"/>
                <a:cs typeface="Times New Roman MT"/>
                <a:sym typeface="Times New Roman MT"/>
              </a:rPr>
              <a:t>Integrate dual-channel attention and co-occurrence modeling for agricultural scenarios.</a:t>
            </a:r>
          </a:p>
          <a:p>
            <a:pPr marL="902517" lvl="1" indent="-451258" algn="l">
              <a:lnSpc>
                <a:spcPts val="5852"/>
              </a:lnSpc>
              <a:spcBef>
                <a:spcPct val="0"/>
              </a:spcBef>
              <a:buFont typeface="Arial"/>
              <a:buChar char="•"/>
            </a:pPr>
            <a:r>
              <a:rPr lang="en-US" sz="4180">
                <a:solidFill>
                  <a:srgbClr val="005C46"/>
                </a:solidFill>
                <a:latin typeface="Times New Roman MT"/>
                <a:ea typeface="Times New Roman MT"/>
                <a:cs typeface="Times New Roman MT"/>
                <a:sym typeface="Times New Roman MT"/>
              </a:rPr>
              <a:t>Create a scalable dataset pipeline for continuous learning and integration of new disease classes.</a:t>
            </a:r>
          </a:p>
          <a:p>
            <a:pPr algn="l">
              <a:lnSpc>
                <a:spcPts val="5852"/>
              </a:lnSpc>
              <a:spcBef>
                <a:spcPct val="0"/>
              </a:spcBef>
            </a:pPr>
            <a:endParaRPr lang="en-US" sz="4180">
              <a:solidFill>
                <a:srgbClr val="005C46"/>
              </a:solidFill>
              <a:latin typeface="Times New Roman MT"/>
              <a:ea typeface="Times New Roman MT"/>
              <a:cs typeface="Times New Roman MT"/>
              <a:sym typeface="Times New Roman MT"/>
            </a:endParaRPr>
          </a:p>
          <a:p>
            <a:pPr algn="l">
              <a:lnSpc>
                <a:spcPts val="5852"/>
              </a:lnSpc>
              <a:spcBef>
                <a:spcPct val="0"/>
              </a:spcBef>
            </a:pPr>
            <a:endParaRPr lang="en-US" sz="4180">
              <a:solidFill>
                <a:srgbClr val="005C46"/>
              </a:solidFill>
              <a:latin typeface="Times New Roman MT"/>
              <a:ea typeface="Times New Roman MT"/>
              <a:cs typeface="Times New Roman MT"/>
              <a:sym typeface="Times New Roman M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483650" y="6791325"/>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4799367" cy="7709827"/>
          </a:xfrm>
          <a:custGeom>
            <a:avLst/>
            <a:gdLst/>
            <a:ahLst/>
            <a:cxnLst/>
            <a:rect l="l" t="t" r="r" b="b"/>
            <a:pathLst>
              <a:path w="4799367" h="7709827">
                <a:moveTo>
                  <a:pt x="0" y="7709827"/>
                </a:moveTo>
                <a:lnTo>
                  <a:pt x="4799367" y="7709827"/>
                </a:lnTo>
                <a:lnTo>
                  <a:pt x="4799367" y="0"/>
                </a:lnTo>
                <a:lnTo>
                  <a:pt x="0" y="0"/>
                </a:lnTo>
                <a:lnTo>
                  <a:pt x="0" y="7709827"/>
                </a:lnTo>
                <a:close/>
              </a:path>
            </a:pathLst>
          </a:custGeom>
          <a:blipFill>
            <a:blip r:embed="rId4"/>
            <a:stretch>
              <a:fillRect/>
            </a:stretch>
          </a:blipFill>
        </p:spPr>
      </p:sp>
      <p:sp>
        <p:nvSpPr>
          <p:cNvPr id="10" name="TextBox 10"/>
          <p:cNvSpPr txBox="1"/>
          <p:nvPr/>
        </p:nvSpPr>
        <p:spPr>
          <a:xfrm>
            <a:off x="4172406" y="1135758"/>
            <a:ext cx="7946177" cy="1831514"/>
          </a:xfrm>
          <a:prstGeom prst="rect">
            <a:avLst/>
          </a:prstGeom>
        </p:spPr>
        <p:txBody>
          <a:bodyPr lIns="0" tIns="0" rIns="0" bIns="0" rtlCol="0" anchor="t">
            <a:spAutoFit/>
          </a:bodyPr>
          <a:lstStyle/>
          <a:p>
            <a:pPr algn="ctr">
              <a:lnSpc>
                <a:spcPts val="7200"/>
              </a:lnSpc>
            </a:pPr>
            <a:r>
              <a:rPr lang="en-US" sz="5143" b="1">
                <a:solidFill>
                  <a:srgbClr val="005C46"/>
                </a:solidFill>
                <a:latin typeface="Times New Roman Bold"/>
                <a:ea typeface="Times New Roman Bold"/>
                <a:cs typeface="Times New Roman Bold"/>
                <a:sym typeface="Times New Roman Bold"/>
              </a:rPr>
              <a:t>SYSTEM DESIGN</a:t>
            </a:r>
          </a:p>
          <a:p>
            <a:pPr algn="ctr">
              <a:lnSpc>
                <a:spcPts val="7200"/>
              </a:lnSpc>
              <a:spcBef>
                <a:spcPct val="0"/>
              </a:spcBef>
            </a:pPr>
            <a:endParaRPr lang="en-US" sz="5143" b="1">
              <a:solidFill>
                <a:srgbClr val="005C46"/>
              </a:solidFill>
              <a:latin typeface="Times New Roman Bold"/>
              <a:ea typeface="Times New Roman Bold"/>
              <a:cs typeface="Times New Roman Bold"/>
              <a:sym typeface="Times New Roman Bold"/>
            </a:endParaRPr>
          </a:p>
        </p:txBody>
      </p:sp>
      <p:sp>
        <p:nvSpPr>
          <p:cNvPr id="11" name="TextBox 11"/>
          <p:cNvSpPr txBox="1"/>
          <p:nvPr/>
        </p:nvSpPr>
        <p:spPr>
          <a:xfrm>
            <a:off x="1028700" y="2667010"/>
            <a:ext cx="17259300" cy="6657965"/>
          </a:xfrm>
          <a:prstGeom prst="rect">
            <a:avLst/>
          </a:prstGeom>
        </p:spPr>
        <p:txBody>
          <a:bodyPr lIns="0" tIns="0" rIns="0" bIns="0" rtlCol="0" anchor="t">
            <a:spAutoFit/>
          </a:bodyPr>
          <a:lstStyle/>
          <a:p>
            <a:pPr marL="895984" lvl="1" indent="-447992" algn="l">
              <a:lnSpc>
                <a:spcPts val="5809"/>
              </a:lnSpc>
              <a:spcBef>
                <a:spcPct val="0"/>
              </a:spcBef>
              <a:buFont typeface="Arial"/>
              <a:buChar char="•"/>
            </a:pPr>
            <a:r>
              <a:rPr lang="en-US" sz="4149" b="1">
                <a:solidFill>
                  <a:srgbClr val="005C46"/>
                </a:solidFill>
                <a:latin typeface="Times New Roman MT Bold"/>
                <a:ea typeface="Times New Roman MT Bold"/>
                <a:cs typeface="Times New Roman MT Bold"/>
                <a:sym typeface="Times New Roman MT Bold"/>
              </a:rPr>
              <a:t>Dual architecture</a:t>
            </a:r>
            <a:r>
              <a:rPr lang="en-US" sz="4149">
                <a:solidFill>
                  <a:srgbClr val="005C46"/>
                </a:solidFill>
                <a:latin typeface="Times New Roman MT"/>
                <a:ea typeface="Times New Roman MT"/>
                <a:cs typeface="Times New Roman MT"/>
                <a:sym typeface="Times New Roman MT"/>
              </a:rPr>
              <a:t>: YOLOv5 for localization, EfficientNet for semantic classification.</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Feature fusion at multiple layers for robust detection.</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Attention mechanisms for improved symptom focus.</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Learnable disease co-occurrence matrix to model field reality.</a:t>
            </a:r>
          </a:p>
          <a:p>
            <a:pPr marL="895984" lvl="1" indent="-447992" algn="l">
              <a:lnSpc>
                <a:spcPts val="5809"/>
              </a:lnSpc>
              <a:spcBef>
                <a:spcPct val="0"/>
              </a:spcBef>
              <a:buFont typeface="Arial"/>
              <a:buChar char="•"/>
            </a:pPr>
            <a:r>
              <a:rPr lang="en-US" sz="4149">
                <a:solidFill>
                  <a:srgbClr val="005C46"/>
                </a:solidFill>
                <a:latin typeface="Times New Roman MT"/>
                <a:ea typeface="Times New Roman MT"/>
                <a:cs typeface="Times New Roman MT"/>
                <a:sym typeface="Times New Roman MT"/>
              </a:rPr>
              <a:t>Modular workflow for data preprocessing, augmentation, detection, and inference.</a:t>
            </a:r>
          </a:p>
          <a:p>
            <a:pPr algn="l">
              <a:lnSpc>
                <a:spcPts val="5809"/>
              </a:lnSpc>
              <a:spcBef>
                <a:spcPct val="0"/>
              </a:spcBef>
            </a:pPr>
            <a:endParaRPr lang="en-US" sz="4149">
              <a:solidFill>
                <a:srgbClr val="005C46"/>
              </a:solidFill>
              <a:latin typeface="Times New Roman MT"/>
              <a:ea typeface="Times New Roman MT"/>
              <a:cs typeface="Times New Roman MT"/>
              <a:sym typeface="Times New Roman MT"/>
            </a:endParaRPr>
          </a:p>
          <a:p>
            <a:pPr algn="l">
              <a:lnSpc>
                <a:spcPts val="5741"/>
              </a:lnSpc>
              <a:spcBef>
                <a:spcPct val="0"/>
              </a:spcBef>
            </a:pPr>
            <a:endParaRPr lang="en-US" sz="4149">
              <a:solidFill>
                <a:srgbClr val="005C46"/>
              </a:solidFill>
              <a:latin typeface="Times New Roman MT"/>
              <a:ea typeface="Times New Roman MT"/>
              <a:cs typeface="Times New Roman MT"/>
              <a:sym typeface="Times New Roman M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3493371" y="3208159"/>
            <a:ext cx="11301259" cy="4066973"/>
          </a:xfrm>
          <a:custGeom>
            <a:avLst/>
            <a:gdLst/>
            <a:ahLst/>
            <a:cxnLst/>
            <a:rect l="l" t="t" r="r" b="b"/>
            <a:pathLst>
              <a:path w="11301259" h="4066973">
                <a:moveTo>
                  <a:pt x="0" y="0"/>
                </a:moveTo>
                <a:lnTo>
                  <a:pt x="11301258" y="0"/>
                </a:lnTo>
                <a:lnTo>
                  <a:pt x="11301258" y="4066973"/>
                </a:lnTo>
                <a:lnTo>
                  <a:pt x="0" y="4066973"/>
                </a:lnTo>
                <a:lnTo>
                  <a:pt x="0" y="0"/>
                </a:lnTo>
                <a:close/>
              </a:path>
            </a:pathLst>
          </a:custGeom>
          <a:blipFill>
            <a:blip r:embed="rId5"/>
            <a:stretch>
              <a:fillRect l="-2535" r="-2535"/>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4603787" y="2206472"/>
            <a:ext cx="10186423" cy="6854086"/>
          </a:xfrm>
          <a:custGeom>
            <a:avLst/>
            <a:gdLst/>
            <a:ahLst/>
            <a:cxnLst/>
            <a:rect l="l" t="t" r="r" b="b"/>
            <a:pathLst>
              <a:path w="10186423" h="6854086">
                <a:moveTo>
                  <a:pt x="0" y="0"/>
                </a:moveTo>
                <a:lnTo>
                  <a:pt x="10186423" y="0"/>
                </a:lnTo>
                <a:lnTo>
                  <a:pt x="10186423" y="6854086"/>
                </a:lnTo>
                <a:lnTo>
                  <a:pt x="0" y="6854086"/>
                </a:lnTo>
                <a:lnTo>
                  <a:pt x="0" y="0"/>
                </a:lnTo>
                <a:close/>
              </a:path>
            </a:pathLst>
          </a:custGeom>
          <a:blipFill>
            <a:blip r:embed="rId5"/>
            <a:stretch>
              <a:fillRect t="-1551" b="-1551"/>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3222767" y="2251860"/>
            <a:ext cx="10686946" cy="6537436"/>
          </a:xfrm>
          <a:custGeom>
            <a:avLst/>
            <a:gdLst/>
            <a:ahLst/>
            <a:cxnLst/>
            <a:rect l="l" t="t" r="r" b="b"/>
            <a:pathLst>
              <a:path w="10686946" h="6537436">
                <a:moveTo>
                  <a:pt x="0" y="0"/>
                </a:moveTo>
                <a:lnTo>
                  <a:pt x="10686946" y="0"/>
                </a:lnTo>
                <a:lnTo>
                  <a:pt x="10686946" y="6537436"/>
                </a:lnTo>
                <a:lnTo>
                  <a:pt x="0" y="6537436"/>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4817343" y="2223006"/>
            <a:ext cx="10330844" cy="6973319"/>
          </a:xfrm>
          <a:custGeom>
            <a:avLst/>
            <a:gdLst/>
            <a:ahLst/>
            <a:cxnLst/>
            <a:rect l="l" t="t" r="r" b="b"/>
            <a:pathLst>
              <a:path w="10330844" h="6973319">
                <a:moveTo>
                  <a:pt x="0" y="0"/>
                </a:moveTo>
                <a:lnTo>
                  <a:pt x="10330843" y="0"/>
                </a:lnTo>
                <a:lnTo>
                  <a:pt x="10330843" y="6973320"/>
                </a:lnTo>
                <a:lnTo>
                  <a:pt x="0" y="6973320"/>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8F1D2"/>
        </a:solidFill>
        <a:effectLst/>
      </p:bgPr>
    </p:bg>
    <p:spTree>
      <p:nvGrpSpPr>
        <p:cNvPr id="1" name=""/>
        <p:cNvGrpSpPr/>
        <p:nvPr/>
      </p:nvGrpSpPr>
      <p:grpSpPr>
        <a:xfrm>
          <a:off x="0" y="0"/>
          <a:ext cx="0" cy="0"/>
          <a:chOff x="0" y="0"/>
          <a:chExt cx="0" cy="0"/>
        </a:xfrm>
      </p:grpSpPr>
      <p:sp>
        <p:nvSpPr>
          <p:cNvPr id="2" name="Freeform 2"/>
          <p:cNvSpPr/>
          <p:nvPr/>
        </p:nvSpPr>
        <p:spPr>
          <a:xfrm flipV="1">
            <a:off x="-6159397" y="7275132"/>
            <a:ext cx="13324745" cy="7261986"/>
          </a:xfrm>
          <a:custGeom>
            <a:avLst/>
            <a:gdLst/>
            <a:ahLst/>
            <a:cxnLst/>
            <a:rect l="l" t="t" r="r" b="b"/>
            <a:pathLst>
              <a:path w="13324745" h="7261986">
                <a:moveTo>
                  <a:pt x="0" y="7261986"/>
                </a:moveTo>
                <a:lnTo>
                  <a:pt x="13324745" y="7261986"/>
                </a:lnTo>
                <a:lnTo>
                  <a:pt x="13324745" y="0"/>
                </a:lnTo>
                <a:lnTo>
                  <a:pt x="0" y="0"/>
                </a:lnTo>
                <a:lnTo>
                  <a:pt x="0" y="7261986"/>
                </a:lnTo>
                <a:close/>
              </a:path>
            </a:pathLst>
          </a:custGeom>
          <a:blipFill>
            <a:blip r:embed="rId2"/>
            <a:stretch>
              <a:fillRect/>
            </a:stretch>
          </a:blipFill>
        </p:spPr>
      </p:sp>
      <p:sp>
        <p:nvSpPr>
          <p:cNvPr id="3" name="Freeform 3"/>
          <p:cNvSpPr/>
          <p:nvPr/>
        </p:nvSpPr>
        <p:spPr>
          <a:xfrm rot="-910624">
            <a:off x="-2864930" y="5468434"/>
            <a:ext cx="5729859" cy="8229600"/>
          </a:xfrm>
          <a:custGeom>
            <a:avLst/>
            <a:gdLst/>
            <a:ahLst/>
            <a:cxnLst/>
            <a:rect l="l" t="t" r="r" b="b"/>
            <a:pathLst>
              <a:path w="5729859" h="8229600">
                <a:moveTo>
                  <a:pt x="0" y="0"/>
                </a:moveTo>
                <a:lnTo>
                  <a:pt x="5729860" y="0"/>
                </a:lnTo>
                <a:lnTo>
                  <a:pt x="5729860" y="8229600"/>
                </a:lnTo>
                <a:lnTo>
                  <a:pt x="0" y="8229600"/>
                </a:lnTo>
                <a:lnTo>
                  <a:pt x="0" y="0"/>
                </a:lnTo>
                <a:close/>
              </a:path>
            </a:pathLst>
          </a:custGeom>
          <a:blipFill>
            <a:blip r:embed="rId3"/>
            <a:stretch>
              <a:fillRect/>
            </a:stretch>
          </a:blipFill>
        </p:spPr>
      </p:sp>
      <p:sp>
        <p:nvSpPr>
          <p:cNvPr id="4" name="Freeform 4"/>
          <p:cNvSpPr/>
          <p:nvPr/>
        </p:nvSpPr>
        <p:spPr>
          <a:xfrm flipH="1">
            <a:off x="13003786" y="-2361885"/>
            <a:ext cx="13324745" cy="7261986"/>
          </a:xfrm>
          <a:custGeom>
            <a:avLst/>
            <a:gdLst/>
            <a:ahLst/>
            <a:cxnLst/>
            <a:rect l="l" t="t" r="r" b="b"/>
            <a:pathLst>
              <a:path w="13324745" h="7261986">
                <a:moveTo>
                  <a:pt x="13324745" y="0"/>
                </a:moveTo>
                <a:lnTo>
                  <a:pt x="0" y="0"/>
                </a:lnTo>
                <a:lnTo>
                  <a:pt x="0" y="7261987"/>
                </a:lnTo>
                <a:lnTo>
                  <a:pt x="13324745" y="7261987"/>
                </a:lnTo>
                <a:lnTo>
                  <a:pt x="13324745" y="0"/>
                </a:lnTo>
                <a:close/>
              </a:path>
            </a:pathLst>
          </a:custGeom>
          <a:blipFill>
            <a:blip r:embed="rId2"/>
            <a:stretch>
              <a:fillRect/>
            </a:stretch>
          </a:blipFill>
        </p:spPr>
      </p:sp>
      <p:sp>
        <p:nvSpPr>
          <p:cNvPr id="5" name="Freeform 5"/>
          <p:cNvSpPr/>
          <p:nvPr/>
        </p:nvSpPr>
        <p:spPr>
          <a:xfrm rot="-910624" flipH="1" flipV="1">
            <a:off x="14394370" y="-3086100"/>
            <a:ext cx="5729859" cy="8229600"/>
          </a:xfrm>
          <a:custGeom>
            <a:avLst/>
            <a:gdLst/>
            <a:ahLst/>
            <a:cxnLst/>
            <a:rect l="l" t="t" r="r" b="b"/>
            <a:pathLst>
              <a:path w="5729859" h="8229600">
                <a:moveTo>
                  <a:pt x="5729859" y="8229600"/>
                </a:moveTo>
                <a:lnTo>
                  <a:pt x="0" y="8229600"/>
                </a:lnTo>
                <a:lnTo>
                  <a:pt x="0" y="0"/>
                </a:lnTo>
                <a:lnTo>
                  <a:pt x="5729859" y="0"/>
                </a:lnTo>
                <a:lnTo>
                  <a:pt x="5729859" y="8229600"/>
                </a:lnTo>
                <a:close/>
              </a:path>
            </a:pathLst>
          </a:custGeom>
          <a:blipFill>
            <a:blip r:embed="rId3"/>
            <a:stretch>
              <a:fillRect/>
            </a:stretch>
          </a:blipFill>
        </p:spPr>
      </p:sp>
      <p:sp>
        <p:nvSpPr>
          <p:cNvPr id="6" name="Freeform 6"/>
          <p:cNvSpPr/>
          <p:nvPr/>
        </p:nvSpPr>
        <p:spPr>
          <a:xfrm flipH="1" flipV="1">
            <a:off x="11022221" y="7275132"/>
            <a:ext cx="13324745" cy="7261986"/>
          </a:xfrm>
          <a:custGeom>
            <a:avLst/>
            <a:gdLst/>
            <a:ahLst/>
            <a:cxnLst/>
            <a:rect l="l" t="t" r="r" b="b"/>
            <a:pathLst>
              <a:path w="13324745" h="7261986">
                <a:moveTo>
                  <a:pt x="13324745" y="7261986"/>
                </a:moveTo>
                <a:lnTo>
                  <a:pt x="0" y="7261986"/>
                </a:lnTo>
                <a:lnTo>
                  <a:pt x="0" y="0"/>
                </a:lnTo>
                <a:lnTo>
                  <a:pt x="13324745" y="0"/>
                </a:lnTo>
                <a:lnTo>
                  <a:pt x="13324745" y="7261986"/>
                </a:lnTo>
                <a:close/>
              </a:path>
            </a:pathLst>
          </a:custGeom>
          <a:blipFill>
            <a:blip r:embed="rId2"/>
            <a:stretch>
              <a:fillRect/>
            </a:stretch>
          </a:blipFill>
        </p:spPr>
      </p:sp>
      <p:sp>
        <p:nvSpPr>
          <p:cNvPr id="7" name="Freeform 7"/>
          <p:cNvSpPr/>
          <p:nvPr/>
        </p:nvSpPr>
        <p:spPr>
          <a:xfrm flipH="1">
            <a:off x="15148186" y="7603213"/>
            <a:ext cx="5122926" cy="8229600"/>
          </a:xfrm>
          <a:custGeom>
            <a:avLst/>
            <a:gdLst/>
            <a:ahLst/>
            <a:cxnLst/>
            <a:rect l="l" t="t" r="r" b="b"/>
            <a:pathLst>
              <a:path w="5122926" h="8229600">
                <a:moveTo>
                  <a:pt x="5122926" y="0"/>
                </a:moveTo>
                <a:lnTo>
                  <a:pt x="0" y="0"/>
                </a:lnTo>
                <a:lnTo>
                  <a:pt x="0" y="8229600"/>
                </a:lnTo>
                <a:lnTo>
                  <a:pt x="5122926" y="8229600"/>
                </a:lnTo>
                <a:lnTo>
                  <a:pt x="5122926" y="0"/>
                </a:lnTo>
                <a:close/>
              </a:path>
            </a:pathLst>
          </a:custGeom>
          <a:blipFill>
            <a:blip r:embed="rId4"/>
            <a:stretch>
              <a:fillRect/>
            </a:stretch>
          </a:blipFill>
        </p:spPr>
      </p:sp>
      <p:sp>
        <p:nvSpPr>
          <p:cNvPr id="8" name="Freeform 8"/>
          <p:cNvSpPr/>
          <p:nvPr/>
        </p:nvSpPr>
        <p:spPr>
          <a:xfrm>
            <a:off x="-7090998" y="-4035806"/>
            <a:ext cx="13324745" cy="7261986"/>
          </a:xfrm>
          <a:custGeom>
            <a:avLst/>
            <a:gdLst/>
            <a:ahLst/>
            <a:cxnLst/>
            <a:rect l="l" t="t" r="r" b="b"/>
            <a:pathLst>
              <a:path w="13324745" h="7261986">
                <a:moveTo>
                  <a:pt x="0" y="0"/>
                </a:moveTo>
                <a:lnTo>
                  <a:pt x="13324746" y="0"/>
                </a:lnTo>
                <a:lnTo>
                  <a:pt x="13324746" y="7261987"/>
                </a:lnTo>
                <a:lnTo>
                  <a:pt x="0" y="7261987"/>
                </a:lnTo>
                <a:lnTo>
                  <a:pt x="0" y="0"/>
                </a:lnTo>
                <a:close/>
              </a:path>
            </a:pathLst>
          </a:custGeom>
          <a:blipFill>
            <a:blip r:embed="rId2"/>
            <a:stretch>
              <a:fillRect/>
            </a:stretch>
          </a:blipFill>
        </p:spPr>
      </p:sp>
      <p:sp>
        <p:nvSpPr>
          <p:cNvPr id="9" name="Freeform 9"/>
          <p:cNvSpPr/>
          <p:nvPr/>
        </p:nvSpPr>
        <p:spPr>
          <a:xfrm flipV="1">
            <a:off x="-2248966" y="-5153025"/>
            <a:ext cx="5122926" cy="8229600"/>
          </a:xfrm>
          <a:custGeom>
            <a:avLst/>
            <a:gdLst/>
            <a:ahLst/>
            <a:cxnLst/>
            <a:rect l="l" t="t" r="r" b="b"/>
            <a:pathLst>
              <a:path w="5122926" h="8229600">
                <a:moveTo>
                  <a:pt x="0" y="8229600"/>
                </a:moveTo>
                <a:lnTo>
                  <a:pt x="5122926" y="8229600"/>
                </a:lnTo>
                <a:lnTo>
                  <a:pt x="5122926" y="0"/>
                </a:lnTo>
                <a:lnTo>
                  <a:pt x="0" y="0"/>
                </a:lnTo>
                <a:lnTo>
                  <a:pt x="0" y="8229600"/>
                </a:lnTo>
                <a:close/>
              </a:path>
            </a:pathLst>
          </a:custGeom>
          <a:blipFill>
            <a:blip r:embed="rId4"/>
            <a:stretch>
              <a:fillRect/>
            </a:stretch>
          </a:blipFill>
        </p:spPr>
      </p:sp>
      <p:sp>
        <p:nvSpPr>
          <p:cNvPr id="10" name="Freeform 10"/>
          <p:cNvSpPr/>
          <p:nvPr/>
        </p:nvSpPr>
        <p:spPr>
          <a:xfrm>
            <a:off x="3727386" y="2106913"/>
            <a:ext cx="10833228" cy="6073173"/>
          </a:xfrm>
          <a:custGeom>
            <a:avLst/>
            <a:gdLst/>
            <a:ahLst/>
            <a:cxnLst/>
            <a:rect l="l" t="t" r="r" b="b"/>
            <a:pathLst>
              <a:path w="10833228" h="6073173">
                <a:moveTo>
                  <a:pt x="0" y="0"/>
                </a:moveTo>
                <a:lnTo>
                  <a:pt x="10833228" y="0"/>
                </a:lnTo>
                <a:lnTo>
                  <a:pt x="10833228" y="6073174"/>
                </a:lnTo>
                <a:lnTo>
                  <a:pt x="0" y="6073174"/>
                </a:lnTo>
                <a:lnTo>
                  <a:pt x="0" y="0"/>
                </a:lnTo>
                <a:close/>
              </a:path>
            </a:pathLst>
          </a:custGeom>
          <a:blipFill>
            <a:blip r:embed="rId5"/>
            <a:stretch>
              <a:fillRect/>
            </a:stretch>
          </a:blipFill>
        </p:spPr>
      </p:sp>
      <p:sp>
        <p:nvSpPr>
          <p:cNvPr id="11" name="TextBox 11"/>
          <p:cNvSpPr txBox="1"/>
          <p:nvPr/>
        </p:nvSpPr>
        <p:spPr>
          <a:xfrm>
            <a:off x="6729772" y="828675"/>
            <a:ext cx="5273099" cy="1897687"/>
          </a:xfrm>
          <a:prstGeom prst="rect">
            <a:avLst/>
          </a:prstGeom>
        </p:spPr>
        <p:txBody>
          <a:bodyPr lIns="0" tIns="0" rIns="0" bIns="0" rtlCol="0" anchor="t">
            <a:spAutoFit/>
          </a:bodyPr>
          <a:lstStyle/>
          <a:p>
            <a:pPr algn="l">
              <a:lnSpc>
                <a:spcPts val="7228"/>
              </a:lnSpc>
            </a:pPr>
            <a:r>
              <a:rPr lang="en-US" sz="5162" b="1">
                <a:solidFill>
                  <a:srgbClr val="005C46"/>
                </a:solidFill>
                <a:latin typeface="Times New Roman MT Bold"/>
                <a:ea typeface="Times New Roman MT Bold"/>
                <a:cs typeface="Times New Roman MT Bold"/>
                <a:sym typeface="Times New Roman MT Bold"/>
              </a:rPr>
              <a:t>RESULTS</a:t>
            </a:r>
          </a:p>
          <a:p>
            <a:pPr algn="l">
              <a:lnSpc>
                <a:spcPts val="7228"/>
              </a:lnSpc>
              <a:spcBef>
                <a:spcPct val="0"/>
              </a:spcBef>
            </a:pPr>
            <a:endParaRPr lang="en-US" sz="5162" b="1">
              <a:solidFill>
                <a:srgbClr val="005C46"/>
              </a:solidFill>
              <a:latin typeface="Times New Roman MT Bold"/>
              <a:ea typeface="Times New Roman MT Bold"/>
              <a:cs typeface="Times New Roman MT Bold"/>
              <a:sym typeface="Times New Roman MT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1151</Words>
  <Application>Microsoft Office PowerPoint</Application>
  <PresentationFormat>Custom</PresentationFormat>
  <Paragraphs>87</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Times New Roman</vt:lpstr>
      <vt:lpstr>Calibri</vt:lpstr>
      <vt:lpstr>Arial</vt:lpstr>
      <vt:lpstr>Century Gothic Paneuropean Bold</vt:lpstr>
      <vt:lpstr>Century Gothic Paneuropean</vt:lpstr>
      <vt:lpstr>Times New Roman MT</vt:lpstr>
      <vt:lpstr>Times New Roman Bold</vt:lpstr>
      <vt:lpstr>Intro</vt:lpstr>
      <vt:lpstr>Times New Roman MT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Black Yellow Modern Minimalist Elegant Presentation</dc:title>
  <dc:creator>likhitha</dc:creator>
  <cp:lastModifiedBy>S Likhitha</cp:lastModifiedBy>
  <cp:revision>2</cp:revision>
  <dcterms:created xsi:type="dcterms:W3CDTF">2006-08-16T00:00:00Z</dcterms:created>
  <dcterms:modified xsi:type="dcterms:W3CDTF">2025-11-25T09:07:08Z</dcterms:modified>
  <dc:identifier>DAGxeHXCC1Q</dc:identifier>
</cp:coreProperties>
</file>